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62" r:id="rId2"/>
    <p:sldId id="264" r:id="rId3"/>
    <p:sldId id="265" r:id="rId4"/>
    <p:sldId id="266" r:id="rId5"/>
    <p:sldId id="267" r:id="rId6"/>
    <p:sldId id="268" r:id="rId7"/>
    <p:sldId id="269" r:id="rId8"/>
    <p:sldId id="270" r:id="rId9"/>
    <p:sldId id="271" r:id="rId10"/>
    <p:sldId id="272"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1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0850B-E6B0-44E0-8604-DC7BC112A2DB}" v="72" dt="2023-11-28T17:28:35.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64269" autoAdjust="0"/>
  </p:normalViewPr>
  <p:slideViewPr>
    <p:cSldViewPr snapToGrid="0" snapToObjects="1">
      <p:cViewPr varScale="1">
        <p:scale>
          <a:sx n="72" d="100"/>
          <a:sy n="72" d="100"/>
        </p:scale>
        <p:origin x="2712"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84E11-5F0A-D730-5AD0-38EF6F3DA5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2BDA859-5ECF-2E26-6A03-BAA704CF01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90D659-0CEC-449F-9FAF-76B96D0FA3EB}" type="datetimeFigureOut">
              <a:rPr lang="en-US" smtClean="0"/>
              <a:t>11/28/2023</a:t>
            </a:fld>
            <a:endParaRPr lang="en-US"/>
          </a:p>
        </p:txBody>
      </p:sp>
      <p:sp>
        <p:nvSpPr>
          <p:cNvPr id="4" name="Footer Placeholder 3">
            <a:extLst>
              <a:ext uri="{FF2B5EF4-FFF2-40B4-BE49-F238E27FC236}">
                <a16:creationId xmlns:a16="http://schemas.microsoft.com/office/drawing/2014/main" id="{475B8A2E-0257-0084-5C98-DC24A430B3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E77DA3-D041-1B5B-B940-508004C49F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6AC6D7-230B-4F7D-9DB8-6D4718C9EBB7}" type="slidenum">
              <a:rPr lang="en-US" smtClean="0"/>
              <a:t>‹#›</a:t>
            </a:fld>
            <a:endParaRPr lang="en-US"/>
          </a:p>
        </p:txBody>
      </p:sp>
    </p:spTree>
    <p:extLst>
      <p:ext uri="{BB962C8B-B14F-4D97-AF65-F5344CB8AC3E}">
        <p14:creationId xmlns:p14="http://schemas.microsoft.com/office/powerpoint/2010/main" val="3426704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6E467-4EE7-6640-9D16-50BB6EEB0621}"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15AA-F203-3848-A7EF-20ACF016899F}" type="slidenum">
              <a:rPr lang="en-US" smtClean="0"/>
              <a:t>‹#›</a:t>
            </a:fld>
            <a:endParaRPr lang="en-US"/>
          </a:p>
        </p:txBody>
      </p:sp>
    </p:spTree>
    <p:extLst>
      <p:ext uri="{BB962C8B-B14F-4D97-AF65-F5344CB8AC3E}">
        <p14:creationId xmlns:p14="http://schemas.microsoft.com/office/powerpoint/2010/main" val="2353629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laceholder image Insert-Cut-Paste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684C1A5-7C4A-3A6B-0729-8F72D9E6115C}"/>
              </a:ext>
            </a:extLst>
          </p:cNvPr>
          <p:cNvSpPr>
            <a:spLocks noGrp="1"/>
          </p:cNvSpPr>
          <p:nvPr>
            <p:ph type="pic" sz="quarter" idx="13" hasCustomPrompt="1"/>
          </p:nvPr>
        </p:nvSpPr>
        <p:spPr>
          <a:xfrm>
            <a:off x="0" y="-35594"/>
            <a:ext cx="12281444" cy="4599657"/>
          </a:xfrm>
          <a:prstGeom prst="rect">
            <a:avLst/>
          </a:prstGeom>
        </p:spPr>
        <p:txBody>
          <a:bodyPr/>
          <a:lstStyle>
            <a:lvl1pPr>
              <a:defRPr b="0" i="0">
                <a:latin typeface="Poppins" pitchFamily="2" charset="77"/>
              </a:defRPr>
            </a:lvl1pPr>
          </a:lstStyle>
          <a:p>
            <a:r>
              <a:rPr lang="en-US" dirty="0"/>
              <a:t>Insert image </a:t>
            </a:r>
          </a:p>
        </p:txBody>
      </p:sp>
      <p:sp>
        <p:nvSpPr>
          <p:cNvPr id="2" name="TextBox 1">
            <a:extLst>
              <a:ext uri="{FF2B5EF4-FFF2-40B4-BE49-F238E27FC236}">
                <a16:creationId xmlns:a16="http://schemas.microsoft.com/office/drawing/2014/main" id="{8FD4674C-8C73-8387-5E4D-2FB42514C12C}"/>
              </a:ext>
            </a:extLst>
          </p:cNvPr>
          <p:cNvSpPr txBox="1"/>
          <p:nvPr userDrawn="1"/>
        </p:nvSpPr>
        <p:spPr>
          <a:xfrm>
            <a:off x="862881" y="5044829"/>
            <a:ext cx="11103789" cy="338554"/>
          </a:xfrm>
          <a:prstGeom prst="rect">
            <a:avLst/>
          </a:prstGeom>
          <a:noFill/>
        </p:spPr>
        <p:txBody>
          <a:bodyPr wrap="square" rtlCol="0">
            <a:spAutoFit/>
          </a:bodyPr>
          <a:lstStyle/>
          <a:p>
            <a:r>
              <a:rPr lang="en-US" sz="1600" baseline="0" dirty="0"/>
              <a:t>1. Insert image in above placeholder and size with crop button then copy image- Be aware you will have a headline on the left</a:t>
            </a:r>
          </a:p>
        </p:txBody>
      </p:sp>
      <p:sp>
        <p:nvSpPr>
          <p:cNvPr id="4" name="TextBox 3">
            <a:extLst>
              <a:ext uri="{FF2B5EF4-FFF2-40B4-BE49-F238E27FC236}">
                <a16:creationId xmlns:a16="http://schemas.microsoft.com/office/drawing/2014/main" id="{EC7A28DA-16B1-794C-2A5D-1A3A52C50C6A}"/>
              </a:ext>
            </a:extLst>
          </p:cNvPr>
          <p:cNvSpPr txBox="1"/>
          <p:nvPr userDrawn="1"/>
        </p:nvSpPr>
        <p:spPr>
          <a:xfrm>
            <a:off x="862882" y="5917062"/>
            <a:ext cx="8847787" cy="338554"/>
          </a:xfrm>
          <a:prstGeom prst="rect">
            <a:avLst/>
          </a:prstGeom>
          <a:noFill/>
        </p:spPr>
        <p:txBody>
          <a:bodyPr wrap="square" rtlCol="0">
            <a:spAutoFit/>
          </a:bodyPr>
          <a:lstStyle/>
          <a:p>
            <a:r>
              <a:rPr lang="en-US" sz="1600" baseline="0" dirty="0"/>
              <a:t>3. Paste image on </a:t>
            </a:r>
            <a:r>
              <a:rPr lang="en-US" sz="1600" baseline="0" dirty="0">
                <a:solidFill>
                  <a:srgbClr val="FF0000"/>
                </a:solidFill>
              </a:rPr>
              <a:t>1_Title Slide Master with black gradient </a:t>
            </a:r>
            <a:r>
              <a:rPr lang="en-US" sz="1600" baseline="0" dirty="0"/>
              <a:t>and send to back - update text as needed </a:t>
            </a:r>
          </a:p>
        </p:txBody>
      </p:sp>
      <p:sp>
        <p:nvSpPr>
          <p:cNvPr id="5" name="TextBox 4">
            <a:extLst>
              <a:ext uri="{FF2B5EF4-FFF2-40B4-BE49-F238E27FC236}">
                <a16:creationId xmlns:a16="http://schemas.microsoft.com/office/drawing/2014/main" id="{761AF522-B71A-DD4F-439C-6D25DE077DF7}"/>
              </a:ext>
            </a:extLst>
          </p:cNvPr>
          <p:cNvSpPr txBox="1"/>
          <p:nvPr userDrawn="1"/>
        </p:nvSpPr>
        <p:spPr>
          <a:xfrm>
            <a:off x="862882" y="6376490"/>
            <a:ext cx="9507752" cy="338554"/>
          </a:xfrm>
          <a:prstGeom prst="rect">
            <a:avLst/>
          </a:prstGeom>
          <a:noFill/>
        </p:spPr>
        <p:txBody>
          <a:bodyPr wrap="square" rtlCol="0">
            <a:spAutoFit/>
          </a:bodyPr>
          <a:lstStyle/>
          <a:p>
            <a:r>
              <a:rPr lang="en-US" sz="1600" baseline="0" dirty="0"/>
              <a:t>4. In Normal mode-delete placeholder slide and add updated </a:t>
            </a:r>
            <a:r>
              <a:rPr lang="en-US" sz="1600" baseline="0" dirty="0">
                <a:solidFill>
                  <a:srgbClr val="FF0000"/>
                </a:solidFill>
              </a:rPr>
              <a:t>1_Title Slide Master</a:t>
            </a:r>
            <a:r>
              <a:rPr lang="en-US" sz="1600" baseline="0" dirty="0"/>
              <a:t> slide to presentation. </a:t>
            </a:r>
          </a:p>
        </p:txBody>
      </p:sp>
      <p:sp>
        <p:nvSpPr>
          <p:cNvPr id="6" name="TextBox 5">
            <a:extLst>
              <a:ext uri="{FF2B5EF4-FFF2-40B4-BE49-F238E27FC236}">
                <a16:creationId xmlns:a16="http://schemas.microsoft.com/office/drawing/2014/main" id="{281EF4B4-3143-A6B6-853C-4153DFD4080E}"/>
              </a:ext>
            </a:extLst>
          </p:cNvPr>
          <p:cNvSpPr txBox="1"/>
          <p:nvPr userDrawn="1"/>
        </p:nvSpPr>
        <p:spPr>
          <a:xfrm>
            <a:off x="862882" y="5479074"/>
            <a:ext cx="7083381" cy="338554"/>
          </a:xfrm>
          <a:prstGeom prst="rect">
            <a:avLst/>
          </a:prstGeom>
          <a:noFill/>
        </p:spPr>
        <p:txBody>
          <a:bodyPr wrap="square" rtlCol="0">
            <a:spAutoFit/>
          </a:bodyPr>
          <a:lstStyle/>
          <a:p>
            <a:r>
              <a:rPr lang="en-US" sz="1600" baseline="0" dirty="0"/>
              <a:t>2. Go to View &gt; Slide Master</a:t>
            </a:r>
          </a:p>
        </p:txBody>
      </p:sp>
      <p:sp>
        <p:nvSpPr>
          <p:cNvPr id="3" name="TextBox 2">
            <a:extLst>
              <a:ext uri="{FF2B5EF4-FFF2-40B4-BE49-F238E27FC236}">
                <a16:creationId xmlns:a16="http://schemas.microsoft.com/office/drawing/2014/main" id="{630A956C-1347-CA0D-D4D8-A297D8E6D2AB}"/>
              </a:ext>
            </a:extLst>
          </p:cNvPr>
          <p:cNvSpPr txBox="1"/>
          <p:nvPr userDrawn="1"/>
        </p:nvSpPr>
        <p:spPr>
          <a:xfrm>
            <a:off x="862882" y="4663497"/>
            <a:ext cx="11103789" cy="338554"/>
          </a:xfrm>
          <a:prstGeom prst="rect">
            <a:avLst/>
          </a:prstGeom>
          <a:noFill/>
        </p:spPr>
        <p:txBody>
          <a:bodyPr wrap="square" rtlCol="0">
            <a:spAutoFit/>
          </a:bodyPr>
          <a:lstStyle/>
          <a:p>
            <a:r>
              <a:rPr lang="en-US" sz="1600" b="1" i="0" baseline="0" dirty="0">
                <a:solidFill>
                  <a:srgbClr val="FF0000"/>
                </a:solidFill>
              </a:rPr>
              <a:t>TITLE SLIDE SET UP INSTRUCTIONS</a:t>
            </a:r>
          </a:p>
        </p:txBody>
      </p:sp>
      <p:pic>
        <p:nvPicPr>
          <p:cNvPr id="8" name="Picture Placeholder 3" descr="A person with long white beard and a staff&#10;&#10;Description automatically generated">
            <a:extLst>
              <a:ext uri="{FF2B5EF4-FFF2-40B4-BE49-F238E27FC236}">
                <a16:creationId xmlns:a16="http://schemas.microsoft.com/office/drawing/2014/main" id="{B8DA8516-D1A3-F22B-A01A-7E515B7FA41B}"/>
              </a:ext>
            </a:extLst>
          </p:cNvPr>
          <p:cNvPicPr>
            <a:picLocks noChangeAspect="1"/>
          </p:cNvPicPr>
          <p:nvPr userDrawn="1"/>
        </p:nvPicPr>
        <p:blipFill>
          <a:blip r:embed="rId2"/>
          <a:srcRect l="1260" r="1260"/>
          <a:stretch>
            <a:fillRect/>
          </a:stretch>
        </p:blipFill>
        <p:spPr>
          <a:xfrm>
            <a:off x="-44994" y="-57034"/>
            <a:ext cx="12281444" cy="4599657"/>
          </a:xfrm>
          <a:prstGeom prst="rect">
            <a:avLst/>
          </a:prstGeom>
        </p:spPr>
      </p:pic>
    </p:spTree>
    <p:extLst>
      <p:ext uri="{BB962C8B-B14F-4D97-AF65-F5344CB8AC3E}">
        <p14:creationId xmlns:p14="http://schemas.microsoft.com/office/powerpoint/2010/main" val="37037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Placeholder 3" descr="A person with long white beard and a staff&#10;&#10;Description automatically generated">
            <a:extLst>
              <a:ext uri="{FF2B5EF4-FFF2-40B4-BE49-F238E27FC236}">
                <a16:creationId xmlns:a16="http://schemas.microsoft.com/office/drawing/2014/main" id="{AD12214F-79B1-3962-4A92-801708FF5DA0}"/>
              </a:ext>
            </a:extLst>
          </p:cNvPr>
          <p:cNvPicPr>
            <a:picLocks noChangeAspect="1"/>
          </p:cNvPicPr>
          <p:nvPr userDrawn="1"/>
        </p:nvPicPr>
        <p:blipFill>
          <a:blip r:embed="rId2"/>
          <a:srcRect l="1260" r="1260"/>
          <a:stretch>
            <a:fillRect/>
          </a:stretch>
        </p:blipFill>
        <p:spPr>
          <a:xfrm>
            <a:off x="-44994" y="-35594"/>
            <a:ext cx="12281444" cy="4599657"/>
          </a:xfrm>
          <a:prstGeom prst="rect">
            <a:avLst/>
          </a:prstGeom>
        </p:spPr>
      </p:pic>
      <p:pic>
        <p:nvPicPr>
          <p:cNvPr id="9" name="Picture 8" descr="A picture containing black, darkness&#10;&#10;Description automatically generated">
            <a:extLst>
              <a:ext uri="{FF2B5EF4-FFF2-40B4-BE49-F238E27FC236}">
                <a16:creationId xmlns:a16="http://schemas.microsoft.com/office/drawing/2014/main" id="{F4E7BDA6-B3CF-9FAE-D1AE-ED5BE5F6A5D2}"/>
              </a:ext>
            </a:extLst>
          </p:cNvPr>
          <p:cNvPicPr>
            <a:picLocks noChangeAspect="1"/>
          </p:cNvPicPr>
          <p:nvPr userDrawn="1"/>
        </p:nvPicPr>
        <p:blipFill>
          <a:blip r:embed="rId3"/>
          <a:stretch>
            <a:fillRect/>
          </a:stretch>
        </p:blipFill>
        <p:spPr>
          <a:xfrm>
            <a:off x="-45052" y="-35593"/>
            <a:ext cx="9559086" cy="4683028"/>
          </a:xfrm>
          <a:prstGeom prst="rect">
            <a:avLst/>
          </a:prstGeom>
        </p:spPr>
      </p:pic>
      <p:pic>
        <p:nvPicPr>
          <p:cNvPr id="3" name="Picture 2" descr="A red and white rectangle&#10;&#10;Description automatically generated with low confidence">
            <a:extLst>
              <a:ext uri="{FF2B5EF4-FFF2-40B4-BE49-F238E27FC236}">
                <a16:creationId xmlns:a16="http://schemas.microsoft.com/office/drawing/2014/main" id="{6345F818-F8D1-DB5D-30B5-FCA52A1854E9}"/>
              </a:ext>
            </a:extLst>
          </p:cNvPr>
          <p:cNvPicPr>
            <a:picLocks noChangeAspect="1"/>
          </p:cNvPicPr>
          <p:nvPr userDrawn="1"/>
        </p:nvPicPr>
        <p:blipFill>
          <a:blip r:embed="rId4"/>
          <a:stretch>
            <a:fillRect/>
          </a:stretch>
        </p:blipFill>
        <p:spPr>
          <a:xfrm>
            <a:off x="-44935" y="4563758"/>
            <a:ext cx="12281444" cy="2294242"/>
          </a:xfrm>
          <a:prstGeom prst="rect">
            <a:avLst/>
          </a:prstGeom>
        </p:spPr>
      </p:pic>
      <p:sp>
        <p:nvSpPr>
          <p:cNvPr id="6" name="Title 3">
            <a:extLst>
              <a:ext uri="{FF2B5EF4-FFF2-40B4-BE49-F238E27FC236}">
                <a16:creationId xmlns:a16="http://schemas.microsoft.com/office/drawing/2014/main" id="{86FE4DC1-4D4F-774B-4554-4939B1F0FE7B}"/>
              </a:ext>
            </a:extLst>
          </p:cNvPr>
          <p:cNvSpPr txBox="1">
            <a:spLocks/>
          </p:cNvSpPr>
          <p:nvPr userDrawn="1"/>
        </p:nvSpPr>
        <p:spPr>
          <a:xfrm>
            <a:off x="837933" y="2153006"/>
            <a:ext cx="9381537" cy="2147004"/>
          </a:xfrm>
          <a:prstGeom prst="rect">
            <a:avLst/>
          </a:prstGeom>
          <a:noFill/>
        </p:spPr>
        <p:txBody>
          <a:bodyPr>
            <a:noAutofit/>
          </a:bodyPr>
          <a:lstStyle>
            <a:lvl1pPr algn="l" defTabSz="914400" rtl="0" eaLnBrk="1" latinLnBrk="0" hangingPunct="1">
              <a:lnSpc>
                <a:spcPct val="90000"/>
              </a:lnSpc>
              <a:spcBef>
                <a:spcPct val="0"/>
              </a:spcBef>
              <a:buNone/>
              <a:defRPr sz="4930" kern="1200" cap="all" baseline="0">
                <a:solidFill>
                  <a:schemeClr val="bg1"/>
                </a:solidFill>
                <a:latin typeface="Poppins Black" pitchFamily="2" charset="77"/>
                <a:ea typeface="+mj-ea"/>
                <a:cs typeface="+mj-cs"/>
              </a:defRPr>
            </a:lvl1pPr>
          </a:lstStyle>
          <a:p>
            <a:r>
              <a:rPr lang="en-US" b="1" i="0" dirty="0">
                <a:latin typeface="Poppins" pitchFamily="2" charset="77"/>
                <a:cs typeface="Poppins" pitchFamily="2" charset="77"/>
              </a:rPr>
              <a:t>The Call to Lead</a:t>
            </a:r>
          </a:p>
        </p:txBody>
      </p:sp>
      <p:sp>
        <p:nvSpPr>
          <p:cNvPr id="8" name="Title 3">
            <a:extLst>
              <a:ext uri="{FF2B5EF4-FFF2-40B4-BE49-F238E27FC236}">
                <a16:creationId xmlns:a16="http://schemas.microsoft.com/office/drawing/2014/main" id="{94BF574C-7D58-1547-8B8E-89172F1AD815}"/>
              </a:ext>
            </a:extLst>
          </p:cNvPr>
          <p:cNvSpPr txBox="1">
            <a:spLocks/>
          </p:cNvSpPr>
          <p:nvPr userDrawn="1"/>
        </p:nvSpPr>
        <p:spPr>
          <a:xfrm>
            <a:off x="837933" y="2773581"/>
            <a:ext cx="8089150" cy="684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0" i="0" baseline="0" dirty="0">
                <a:solidFill>
                  <a:schemeClr val="bg1"/>
                </a:solidFill>
                <a:effectLst/>
                <a:latin typeface="Poppins Medium" pitchFamily="2" charset="77"/>
                <a:cs typeface="Poppins Medium" pitchFamily="2" charset="77"/>
              </a:rPr>
              <a:t>Church Guidance for Catholic Educational Leaders</a:t>
            </a:r>
          </a:p>
        </p:txBody>
      </p:sp>
      <p:sp>
        <p:nvSpPr>
          <p:cNvPr id="10" name="Title 3">
            <a:extLst>
              <a:ext uri="{FF2B5EF4-FFF2-40B4-BE49-F238E27FC236}">
                <a16:creationId xmlns:a16="http://schemas.microsoft.com/office/drawing/2014/main" id="{A722A7BD-287F-344E-79F5-6CD63BF24513}"/>
              </a:ext>
            </a:extLst>
          </p:cNvPr>
          <p:cNvSpPr txBox="1">
            <a:spLocks/>
          </p:cNvSpPr>
          <p:nvPr userDrawn="1"/>
        </p:nvSpPr>
        <p:spPr>
          <a:xfrm>
            <a:off x="837933" y="3716466"/>
            <a:ext cx="8089150" cy="684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b="0" i="0" baseline="0" dirty="0">
              <a:solidFill>
                <a:schemeClr val="bg1"/>
              </a:solidFill>
              <a:effectLst/>
              <a:latin typeface="Poppins Medium" pitchFamily="2" charset="77"/>
              <a:cs typeface="Poppins Medium" pitchFamily="2" charset="77"/>
            </a:endParaRPr>
          </a:p>
        </p:txBody>
      </p:sp>
    </p:spTree>
    <p:extLst>
      <p:ext uri="{BB962C8B-B14F-4D97-AF65-F5344CB8AC3E}">
        <p14:creationId xmlns:p14="http://schemas.microsoft.com/office/powerpoint/2010/main" val="323863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SAMPLE">
    <p:spTree>
      <p:nvGrpSpPr>
        <p:cNvPr id="1" name=""/>
        <p:cNvGrpSpPr/>
        <p:nvPr/>
      </p:nvGrpSpPr>
      <p:grpSpPr>
        <a:xfrm>
          <a:off x="0" y="0"/>
          <a:ext cx="0" cy="0"/>
          <a:chOff x="0" y="0"/>
          <a:chExt cx="0" cy="0"/>
        </a:xfrm>
      </p:grpSpPr>
      <p:pic>
        <p:nvPicPr>
          <p:cNvPr id="3" name="Picture 2" descr="A red and white rectangle&#10;&#10;Description automatically generated with low confidence">
            <a:extLst>
              <a:ext uri="{FF2B5EF4-FFF2-40B4-BE49-F238E27FC236}">
                <a16:creationId xmlns:a16="http://schemas.microsoft.com/office/drawing/2014/main" id="{DA84C3DD-FF71-362E-7CBF-E7EB49EB6CFB}"/>
              </a:ext>
            </a:extLst>
          </p:cNvPr>
          <p:cNvPicPr>
            <a:picLocks noChangeAspect="1"/>
          </p:cNvPicPr>
          <p:nvPr userDrawn="1"/>
        </p:nvPicPr>
        <p:blipFill>
          <a:blip r:embed="rId2"/>
          <a:stretch>
            <a:fillRect/>
          </a:stretch>
        </p:blipFill>
        <p:spPr>
          <a:xfrm>
            <a:off x="-44935" y="4563758"/>
            <a:ext cx="12281444" cy="2294242"/>
          </a:xfrm>
          <a:prstGeom prst="rect">
            <a:avLst/>
          </a:prstGeom>
        </p:spPr>
      </p:pic>
      <p:pic>
        <p:nvPicPr>
          <p:cNvPr id="4" name="Picture Placeholder 12" descr="A statue of a person holding a book&#10;&#10;Description automatically generated with medium confidence">
            <a:extLst>
              <a:ext uri="{FF2B5EF4-FFF2-40B4-BE49-F238E27FC236}">
                <a16:creationId xmlns:a16="http://schemas.microsoft.com/office/drawing/2014/main" id="{B64FDACF-F2E6-4F48-C0BC-027B82EA2D22}"/>
              </a:ext>
            </a:extLst>
          </p:cNvPr>
          <p:cNvPicPr>
            <a:picLocks noChangeAspect="1"/>
          </p:cNvPicPr>
          <p:nvPr userDrawn="1"/>
        </p:nvPicPr>
        <p:blipFill rotWithShape="1">
          <a:blip r:embed="rId3">
            <a:alphaModFix/>
          </a:blip>
          <a:srcRect l="488" t="10575" r="14123" b="41514"/>
          <a:stretch/>
        </p:blipFill>
        <p:spPr>
          <a:xfrm>
            <a:off x="-44935" y="-119576"/>
            <a:ext cx="12281444" cy="4683334"/>
          </a:xfrm>
          <a:prstGeom prst="rect">
            <a:avLst/>
          </a:prstGeom>
        </p:spPr>
      </p:pic>
      <p:pic>
        <p:nvPicPr>
          <p:cNvPr id="5" name="Picture 4" descr="A picture containing black, darkness&#10;&#10;Description automatically generated">
            <a:extLst>
              <a:ext uri="{FF2B5EF4-FFF2-40B4-BE49-F238E27FC236}">
                <a16:creationId xmlns:a16="http://schemas.microsoft.com/office/drawing/2014/main" id="{3AAC39D5-C0AC-45D4-B409-2930E2643375}"/>
              </a:ext>
            </a:extLst>
          </p:cNvPr>
          <p:cNvPicPr>
            <a:picLocks noChangeAspect="1"/>
          </p:cNvPicPr>
          <p:nvPr userDrawn="1"/>
        </p:nvPicPr>
        <p:blipFill>
          <a:blip r:embed="rId4"/>
          <a:stretch>
            <a:fillRect/>
          </a:stretch>
        </p:blipFill>
        <p:spPr>
          <a:xfrm>
            <a:off x="-44935" y="-119576"/>
            <a:ext cx="9514654" cy="4683334"/>
          </a:xfrm>
          <a:prstGeom prst="rect">
            <a:avLst/>
          </a:prstGeom>
        </p:spPr>
      </p:pic>
      <p:sp>
        <p:nvSpPr>
          <p:cNvPr id="6" name="Title 3">
            <a:extLst>
              <a:ext uri="{FF2B5EF4-FFF2-40B4-BE49-F238E27FC236}">
                <a16:creationId xmlns:a16="http://schemas.microsoft.com/office/drawing/2014/main" id="{1177D75A-F756-61DD-69BA-1CED619689DA}"/>
              </a:ext>
            </a:extLst>
          </p:cNvPr>
          <p:cNvSpPr txBox="1">
            <a:spLocks/>
          </p:cNvSpPr>
          <p:nvPr userDrawn="1"/>
        </p:nvSpPr>
        <p:spPr>
          <a:xfrm>
            <a:off x="837933" y="587724"/>
            <a:ext cx="9381537" cy="2147004"/>
          </a:xfrm>
          <a:prstGeom prst="rect">
            <a:avLst/>
          </a:prstGeom>
          <a:noFill/>
        </p:spPr>
        <p:txBody>
          <a:bodyPr>
            <a:noAutofit/>
          </a:bodyPr>
          <a:lstStyle>
            <a:lvl1pPr algn="l" defTabSz="914400" rtl="0" eaLnBrk="1" latinLnBrk="0" hangingPunct="1">
              <a:lnSpc>
                <a:spcPct val="90000"/>
              </a:lnSpc>
              <a:spcBef>
                <a:spcPct val="0"/>
              </a:spcBef>
              <a:buNone/>
              <a:defRPr sz="4930" kern="1200" cap="all" baseline="0">
                <a:solidFill>
                  <a:schemeClr val="bg1"/>
                </a:solidFill>
                <a:latin typeface="Poppins Black" pitchFamily="2" charset="77"/>
                <a:ea typeface="+mj-ea"/>
                <a:cs typeface="+mj-cs"/>
              </a:defRPr>
            </a:lvl1pPr>
          </a:lstStyle>
          <a:p>
            <a:r>
              <a:rPr lang="en-US" b="1" i="0" dirty="0">
                <a:latin typeface="Poppins" pitchFamily="2" charset="77"/>
                <a:cs typeface="Poppins" pitchFamily="2" charset="77"/>
              </a:rPr>
              <a:t>Guide for </a:t>
            </a:r>
            <a:br>
              <a:rPr lang="en-US" b="1" i="0" dirty="0">
                <a:latin typeface="Poppins" pitchFamily="2" charset="77"/>
                <a:cs typeface="Poppins" pitchFamily="2" charset="77"/>
              </a:rPr>
            </a:br>
            <a:r>
              <a:rPr lang="en-US" b="1" i="0" dirty="0">
                <a:latin typeface="Poppins" pitchFamily="2" charset="77"/>
                <a:cs typeface="Poppins" pitchFamily="2" charset="77"/>
              </a:rPr>
              <a:t>the Catholic </a:t>
            </a:r>
            <a:br>
              <a:rPr lang="en-US" b="1" i="0" dirty="0">
                <a:latin typeface="Poppins" pitchFamily="2" charset="77"/>
                <a:cs typeface="Poppins" pitchFamily="2" charset="77"/>
              </a:rPr>
            </a:br>
            <a:r>
              <a:rPr lang="en-US" b="1" i="0" dirty="0">
                <a:latin typeface="Poppins" pitchFamily="2" charset="77"/>
                <a:cs typeface="Poppins" pitchFamily="2" charset="77"/>
              </a:rPr>
              <a:t>Reader</a:t>
            </a:r>
          </a:p>
        </p:txBody>
      </p:sp>
      <p:sp>
        <p:nvSpPr>
          <p:cNvPr id="8" name="Title 3">
            <a:extLst>
              <a:ext uri="{FF2B5EF4-FFF2-40B4-BE49-F238E27FC236}">
                <a16:creationId xmlns:a16="http://schemas.microsoft.com/office/drawing/2014/main" id="{727A995E-BA9C-D38A-783F-A9BD164B4155}"/>
              </a:ext>
            </a:extLst>
          </p:cNvPr>
          <p:cNvSpPr txBox="1">
            <a:spLocks/>
          </p:cNvSpPr>
          <p:nvPr userDrawn="1"/>
        </p:nvSpPr>
        <p:spPr>
          <a:xfrm>
            <a:off x="837933" y="2773581"/>
            <a:ext cx="8089150" cy="684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0" i="0" baseline="0" dirty="0">
                <a:solidFill>
                  <a:schemeClr val="bg1"/>
                </a:solidFill>
                <a:effectLst/>
                <a:latin typeface="Poppins Medium" pitchFamily="2" charset="77"/>
                <a:cs typeface="Poppins Medium" pitchFamily="2" charset="77"/>
              </a:rPr>
              <a:t>Selected </a:t>
            </a:r>
            <a:r>
              <a:rPr lang="en-US" sz="1800" b="0" i="0" baseline="0" dirty="0">
                <a:solidFill>
                  <a:schemeClr val="bg1"/>
                </a:solidFill>
                <a:effectLst/>
                <a:latin typeface="Poppins" pitchFamily="2" charset="77"/>
                <a:cs typeface="Poppins" pitchFamily="2" charset="77"/>
              </a:rPr>
              <a:t>Reading</a:t>
            </a:r>
            <a:r>
              <a:rPr lang="en-US" sz="1800" b="0" i="0" baseline="0" dirty="0">
                <a:solidFill>
                  <a:schemeClr val="bg1"/>
                </a:solidFill>
                <a:effectLst/>
                <a:latin typeface="Poppins Medium" pitchFamily="2" charset="77"/>
                <a:cs typeface="Poppins Medium" pitchFamily="2" charset="77"/>
              </a:rPr>
              <a:t> List, Rubric, and</a:t>
            </a:r>
            <a:br>
              <a:rPr lang="en-US" sz="1800" b="0" i="0" baseline="0" dirty="0">
                <a:solidFill>
                  <a:schemeClr val="bg1"/>
                </a:solidFill>
                <a:effectLst/>
                <a:latin typeface="Poppins Medium" pitchFamily="2" charset="77"/>
                <a:cs typeface="Poppins Medium" pitchFamily="2" charset="77"/>
              </a:rPr>
            </a:br>
            <a:r>
              <a:rPr lang="en-US" sz="1800" b="0" i="0" baseline="0" dirty="0">
                <a:solidFill>
                  <a:schemeClr val="bg1"/>
                </a:solidFill>
                <a:effectLst/>
                <a:latin typeface="Poppins Medium" pitchFamily="2" charset="77"/>
                <a:cs typeface="Poppins Medium" pitchFamily="2" charset="77"/>
              </a:rPr>
              <a:t>Rationale for Catholic Education</a:t>
            </a:r>
          </a:p>
        </p:txBody>
      </p:sp>
      <p:sp>
        <p:nvSpPr>
          <p:cNvPr id="9" name="Title 3">
            <a:extLst>
              <a:ext uri="{FF2B5EF4-FFF2-40B4-BE49-F238E27FC236}">
                <a16:creationId xmlns:a16="http://schemas.microsoft.com/office/drawing/2014/main" id="{3D360B24-E03E-2F14-56D3-4563C1244798}"/>
              </a:ext>
            </a:extLst>
          </p:cNvPr>
          <p:cNvSpPr txBox="1">
            <a:spLocks/>
          </p:cNvSpPr>
          <p:nvPr userDrawn="1"/>
        </p:nvSpPr>
        <p:spPr>
          <a:xfrm>
            <a:off x="837933" y="3716466"/>
            <a:ext cx="8089150" cy="684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0" i="0" baseline="0" dirty="0">
                <a:solidFill>
                  <a:schemeClr val="bg1"/>
                </a:solidFill>
                <a:effectLst/>
                <a:latin typeface="Poppins Medium" pitchFamily="2" charset="77"/>
                <a:cs typeface="Poppins Medium" pitchFamily="2" charset="77"/>
              </a:rPr>
              <a:t>By Denise L. Donohue, Ed.D., and Daniel P., Ed.D.</a:t>
            </a:r>
          </a:p>
        </p:txBody>
      </p:sp>
    </p:spTree>
    <p:extLst>
      <p:ext uri="{BB962C8B-B14F-4D97-AF65-F5344CB8AC3E}">
        <p14:creationId xmlns:p14="http://schemas.microsoft.com/office/powerpoint/2010/main" val="36353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54E688-04F9-4E80-F6E0-8CF9C8A1B3F1}"/>
              </a:ext>
            </a:extLst>
          </p:cNvPr>
          <p:cNvSpPr>
            <a:spLocks noGrp="1"/>
          </p:cNvSpPr>
          <p:nvPr>
            <p:ph type="ftr" sz="quarter" idx="10"/>
          </p:nvPr>
        </p:nvSpPr>
        <p:spPr>
          <a:xfrm>
            <a:off x="7145105" y="6473274"/>
            <a:ext cx="4114800" cy="365125"/>
          </a:xfrm>
          <a:prstGeom prst="rect">
            <a:avLst/>
          </a:prstGeom>
        </p:spPr>
        <p:txBody>
          <a:bodyPr/>
          <a:lstStyle/>
          <a:p>
            <a:endParaRPr lang="en-US" dirty="0"/>
          </a:p>
        </p:txBody>
      </p:sp>
      <p:sp>
        <p:nvSpPr>
          <p:cNvPr id="4" name="Title 1">
            <a:extLst>
              <a:ext uri="{FF2B5EF4-FFF2-40B4-BE49-F238E27FC236}">
                <a16:creationId xmlns:a16="http://schemas.microsoft.com/office/drawing/2014/main" id="{0E4C99EB-482E-A73C-3ECF-8556BA685B0D}"/>
              </a:ext>
            </a:extLst>
          </p:cNvPr>
          <p:cNvSpPr>
            <a:spLocks noGrp="1"/>
          </p:cNvSpPr>
          <p:nvPr>
            <p:ph type="title"/>
          </p:nvPr>
        </p:nvSpPr>
        <p:spPr>
          <a:xfrm>
            <a:off x="476693" y="1446289"/>
            <a:ext cx="8500039" cy="1230108"/>
          </a:xfrm>
          <a:prstGeom prst="rect">
            <a:avLst/>
          </a:prstGeom>
        </p:spPr>
        <p:txBody>
          <a:bodyPr/>
          <a:lstStyle>
            <a:lvl1pPr>
              <a:defRPr baseline="0">
                <a:latin typeface="Poppins Medium" pitchFamily="2" charset="77"/>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212561D6-4D65-14FE-226C-90999A2A18E0}"/>
              </a:ext>
            </a:extLst>
          </p:cNvPr>
          <p:cNvSpPr>
            <a:spLocks noGrp="1"/>
          </p:cNvSpPr>
          <p:nvPr>
            <p:ph idx="1"/>
          </p:nvPr>
        </p:nvSpPr>
        <p:spPr>
          <a:xfrm>
            <a:off x="476693" y="2792590"/>
            <a:ext cx="10515600" cy="3432768"/>
          </a:xfrm>
          <a:prstGeom prst="rect">
            <a:avLst/>
          </a:prstGeom>
        </p:spPr>
        <p:txBody>
          <a:bodyPr/>
          <a:lstStyle>
            <a:lvl1pPr>
              <a:defRPr b="0" i="0">
                <a:latin typeface="Poppins" pitchFamily="2" charset="77"/>
              </a:defRPr>
            </a:lvl1pPr>
            <a:lvl2pPr>
              <a:defRPr b="0" i="0">
                <a:latin typeface="Poppins" pitchFamily="2" charset="77"/>
              </a:defRPr>
            </a:lvl2pPr>
            <a:lvl3pPr>
              <a:defRPr b="0" i="0">
                <a:latin typeface="Poppins" pitchFamily="2" charset="77"/>
              </a:defRPr>
            </a:lvl3pPr>
            <a:lvl4pPr>
              <a:buClr>
                <a:srgbClr val="C00000"/>
              </a:buClr>
              <a:defRPr b="0" i="0">
                <a:latin typeface="Poppins" pitchFamily="2" charset="77"/>
              </a:defRPr>
            </a:lvl4pPr>
            <a:lvl5pPr>
              <a:buClr>
                <a:srgbClr val="C00000"/>
              </a:buClr>
              <a:defRPr b="0" i="0">
                <a:latin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443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2C1A5FF-88B1-0A01-4A03-6C2115D98A9B}"/>
              </a:ext>
            </a:extLst>
          </p:cNvPr>
          <p:cNvSpPr>
            <a:spLocks noGrp="1"/>
          </p:cNvSpPr>
          <p:nvPr>
            <p:ph type="ftr" sz="quarter" idx="10"/>
          </p:nvPr>
        </p:nvSpPr>
        <p:spPr>
          <a:xfrm>
            <a:off x="7145105" y="6473274"/>
            <a:ext cx="4114800" cy="365125"/>
          </a:xfrm>
          <a:prstGeom prst="rect">
            <a:avLst/>
          </a:prstGeom>
        </p:spPr>
        <p:txBody>
          <a:bodyPr/>
          <a:lstStyle/>
          <a:p>
            <a:endParaRPr lang="en-US" dirty="0"/>
          </a:p>
        </p:txBody>
      </p:sp>
      <p:sp>
        <p:nvSpPr>
          <p:cNvPr id="4" name="Title 1">
            <a:extLst>
              <a:ext uri="{FF2B5EF4-FFF2-40B4-BE49-F238E27FC236}">
                <a16:creationId xmlns:a16="http://schemas.microsoft.com/office/drawing/2014/main" id="{676249D4-6BA8-F561-5F76-6AE4BAD64800}"/>
              </a:ext>
            </a:extLst>
          </p:cNvPr>
          <p:cNvSpPr txBox="1">
            <a:spLocks/>
          </p:cNvSpPr>
          <p:nvPr userDrawn="1"/>
        </p:nvSpPr>
        <p:spPr>
          <a:xfrm>
            <a:off x="476693" y="1446289"/>
            <a:ext cx="8500039" cy="1230108"/>
          </a:xfrm>
          <a:prstGeom prst="rect">
            <a:avLst/>
          </a:prstGeom>
        </p:spPr>
        <p:txBody>
          <a:bodyPr/>
          <a:lstStyle>
            <a:lvl1pPr algn="l" defTabSz="914400" rtl="0" eaLnBrk="1" latinLnBrk="0" hangingPunct="1">
              <a:lnSpc>
                <a:spcPct val="90000"/>
              </a:lnSpc>
              <a:spcBef>
                <a:spcPct val="0"/>
              </a:spcBef>
              <a:buNone/>
              <a:defRPr sz="4400" kern="1200" baseline="0">
                <a:solidFill>
                  <a:schemeClr val="tx1"/>
                </a:solidFill>
                <a:latin typeface="Poppins Medium" pitchFamily="2" charset="77"/>
                <a:ea typeface="+mj-ea"/>
                <a:cs typeface="+mj-cs"/>
              </a:defRPr>
            </a:lvl1pPr>
          </a:lstStyle>
          <a:p>
            <a:r>
              <a:rPr lang="en-US" dirty="0"/>
              <a:t>The Call to Lead</a:t>
            </a:r>
          </a:p>
        </p:txBody>
      </p:sp>
      <p:sp>
        <p:nvSpPr>
          <p:cNvPr id="5" name="Content Placeholder 2">
            <a:extLst>
              <a:ext uri="{FF2B5EF4-FFF2-40B4-BE49-F238E27FC236}">
                <a16:creationId xmlns:a16="http://schemas.microsoft.com/office/drawing/2014/main" id="{6552B829-DE3C-DCAD-5CA5-0A5B038CF1EC}"/>
              </a:ext>
            </a:extLst>
          </p:cNvPr>
          <p:cNvSpPr>
            <a:spLocks noGrp="1"/>
          </p:cNvSpPr>
          <p:nvPr>
            <p:ph idx="1" hasCustomPrompt="1"/>
          </p:nvPr>
        </p:nvSpPr>
        <p:spPr>
          <a:xfrm>
            <a:off x="476693" y="2792590"/>
            <a:ext cx="10515600" cy="3432768"/>
          </a:xfrm>
          <a:prstGeom prst="rect">
            <a:avLst/>
          </a:prstGeom>
        </p:spPr>
        <p:txBody>
          <a:bodyPr/>
          <a:lstStyle>
            <a:lvl1pPr>
              <a:defRPr b="0" i="0">
                <a:latin typeface="Poppins" pitchFamily="2" charset="77"/>
              </a:defRPr>
            </a:lvl1pPr>
            <a:lvl2pPr>
              <a:defRPr b="0" i="0">
                <a:latin typeface="Poppins" pitchFamily="2" charset="77"/>
              </a:defRPr>
            </a:lvl2pPr>
            <a:lvl3pPr>
              <a:defRPr b="0" i="0">
                <a:latin typeface="Poppins" pitchFamily="2" charset="77"/>
              </a:defRPr>
            </a:lvl3pPr>
            <a:lvl4pPr>
              <a:buClr>
                <a:srgbClr val="C00000"/>
              </a:buClr>
              <a:defRPr b="0" i="0">
                <a:latin typeface="Poppins" pitchFamily="2" charset="77"/>
              </a:defRPr>
            </a:lvl4pPr>
            <a:lvl5pPr>
              <a:buClr>
                <a:srgbClr val="C00000"/>
              </a:buClr>
              <a:defRPr b="0" i="0">
                <a:latin typeface="Poppins" pitchFamily="2" charset="77"/>
              </a:defRPr>
            </a:lvl5pPr>
          </a:lstStyle>
          <a:p>
            <a:pPr lvl="0"/>
            <a:r>
              <a:rPr lang="en-US" dirty="0"/>
              <a:t>Church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183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2071F28-9FCA-ED75-9748-D47D7F60F2FC}"/>
              </a:ext>
            </a:extLst>
          </p:cNvPr>
          <p:cNvSpPr>
            <a:spLocks noGrp="1"/>
          </p:cNvSpPr>
          <p:nvPr>
            <p:ph type="ftr" sz="quarter" idx="10"/>
          </p:nvPr>
        </p:nvSpPr>
        <p:spPr>
          <a:xfrm>
            <a:off x="7145105" y="6473274"/>
            <a:ext cx="4114800" cy="365125"/>
          </a:xfrm>
          <a:prstGeom prst="rect">
            <a:avLst/>
          </a:prstGeom>
        </p:spPr>
        <p:txBody>
          <a:bodyPr/>
          <a:lstStyle/>
          <a:p>
            <a:endParaRPr lang="en-US" dirty="0"/>
          </a:p>
        </p:txBody>
      </p:sp>
      <p:sp>
        <p:nvSpPr>
          <p:cNvPr id="4" name="Title 1">
            <a:extLst>
              <a:ext uri="{FF2B5EF4-FFF2-40B4-BE49-F238E27FC236}">
                <a16:creationId xmlns:a16="http://schemas.microsoft.com/office/drawing/2014/main" id="{D71C8387-175D-80B4-5343-617F86DA9A97}"/>
              </a:ext>
            </a:extLst>
          </p:cNvPr>
          <p:cNvSpPr txBox="1">
            <a:spLocks/>
          </p:cNvSpPr>
          <p:nvPr userDrawn="1"/>
        </p:nvSpPr>
        <p:spPr>
          <a:xfrm>
            <a:off x="476693" y="959476"/>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baseline="0">
                <a:solidFill>
                  <a:schemeClr val="tx1"/>
                </a:solidFill>
                <a:latin typeface="Poppins Medium" pitchFamily="2" charset="77"/>
                <a:ea typeface="+mj-ea"/>
                <a:cs typeface="+mj-cs"/>
              </a:defRPr>
            </a:lvl1pPr>
          </a:lstStyle>
          <a:p>
            <a:r>
              <a:rPr lang="en-US" dirty="0"/>
              <a:t>Click to edit Master title style</a:t>
            </a:r>
          </a:p>
        </p:txBody>
      </p:sp>
      <p:sp>
        <p:nvSpPr>
          <p:cNvPr id="5" name="Content Placeholder 2">
            <a:extLst>
              <a:ext uri="{FF2B5EF4-FFF2-40B4-BE49-F238E27FC236}">
                <a16:creationId xmlns:a16="http://schemas.microsoft.com/office/drawing/2014/main" id="{28CD7B68-E84D-43BA-06CD-B319EDFE4BD5}"/>
              </a:ext>
            </a:extLst>
          </p:cNvPr>
          <p:cNvSpPr>
            <a:spLocks noGrp="1"/>
          </p:cNvSpPr>
          <p:nvPr>
            <p:ph idx="11"/>
          </p:nvPr>
        </p:nvSpPr>
        <p:spPr>
          <a:xfrm>
            <a:off x="4781457" y="2559676"/>
            <a:ext cx="6478448" cy="3811588"/>
          </a:xfrm>
          <a:prstGeom prst="rect">
            <a:avLst/>
          </a:prstGeom>
        </p:spPr>
        <p:txBody>
          <a:bodyPr/>
          <a:lstStyle>
            <a:lvl1pPr>
              <a:defRPr sz="3200" b="0" i="0">
                <a:latin typeface="Poppins" pitchFamily="2" charset="77"/>
              </a:defRPr>
            </a:lvl1pPr>
            <a:lvl2pPr>
              <a:defRPr sz="2800" b="0" i="0">
                <a:latin typeface="Poppins" pitchFamily="2" charset="77"/>
              </a:defRPr>
            </a:lvl2pPr>
            <a:lvl3pPr>
              <a:defRPr sz="2400" b="0" i="0">
                <a:latin typeface="Poppins" pitchFamily="2" charset="77"/>
              </a:defRPr>
            </a:lvl3pPr>
            <a:lvl4pPr>
              <a:defRPr sz="2000" b="0" i="0">
                <a:latin typeface="Poppins" pitchFamily="2" charset="77"/>
              </a:defRPr>
            </a:lvl4pPr>
            <a:lvl5pPr>
              <a:defRPr sz="2000" b="0" i="0">
                <a:latin typeface="Poppins"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FCBA3E44-86DA-8692-2E07-4E4570E54FAF}"/>
              </a:ext>
            </a:extLst>
          </p:cNvPr>
          <p:cNvSpPr>
            <a:spLocks noGrp="1"/>
          </p:cNvSpPr>
          <p:nvPr>
            <p:ph type="body" sz="half" idx="2"/>
          </p:nvPr>
        </p:nvSpPr>
        <p:spPr>
          <a:xfrm>
            <a:off x="476693" y="2559676"/>
            <a:ext cx="3932237" cy="3811588"/>
          </a:xfrm>
          <a:prstGeom prst="rect">
            <a:avLst/>
          </a:prstGeom>
        </p:spPr>
        <p:txBody>
          <a:bodyPr/>
          <a:lstStyle>
            <a:lvl1pPr marL="0" indent="0">
              <a:buNone/>
              <a:defRPr sz="1600" b="0" i="0">
                <a:latin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5643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AD087E4-920A-3BAD-0956-BAFBFF2A1B38}"/>
              </a:ext>
            </a:extLst>
          </p:cNvPr>
          <p:cNvSpPr>
            <a:spLocks noGrp="1"/>
          </p:cNvSpPr>
          <p:nvPr>
            <p:ph type="ftr" sz="quarter" idx="10"/>
          </p:nvPr>
        </p:nvSpPr>
        <p:spPr>
          <a:xfrm>
            <a:off x="7145105" y="6473274"/>
            <a:ext cx="4114800" cy="365125"/>
          </a:xfrm>
          <a:prstGeom prst="rect">
            <a:avLst/>
          </a:prstGeom>
        </p:spPr>
        <p:txBody>
          <a:bodyPr/>
          <a:lstStyle/>
          <a:p>
            <a:endParaRPr lang="en-US" dirty="0"/>
          </a:p>
        </p:txBody>
      </p:sp>
      <p:sp>
        <p:nvSpPr>
          <p:cNvPr id="4" name="Title 1">
            <a:extLst>
              <a:ext uri="{FF2B5EF4-FFF2-40B4-BE49-F238E27FC236}">
                <a16:creationId xmlns:a16="http://schemas.microsoft.com/office/drawing/2014/main" id="{AE4D6A3C-AEB2-9B50-86A3-19D74590CB4C}"/>
              </a:ext>
            </a:extLst>
          </p:cNvPr>
          <p:cNvSpPr txBox="1">
            <a:spLocks/>
          </p:cNvSpPr>
          <p:nvPr userDrawn="1"/>
        </p:nvSpPr>
        <p:spPr>
          <a:xfrm>
            <a:off x="476693" y="779172"/>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baseline="0">
                <a:solidFill>
                  <a:schemeClr val="tx1"/>
                </a:solidFill>
                <a:latin typeface="Poppins Medium" pitchFamily="2" charset="77"/>
                <a:ea typeface="+mj-ea"/>
                <a:cs typeface="+mj-cs"/>
              </a:defRPr>
            </a:lvl1pPr>
          </a:lstStyle>
          <a:p>
            <a:r>
              <a:rPr lang="en-US" dirty="0"/>
              <a:t>Click to edit Master title style</a:t>
            </a:r>
          </a:p>
        </p:txBody>
      </p:sp>
      <p:sp>
        <p:nvSpPr>
          <p:cNvPr id="5" name="Picture Placeholder 2">
            <a:extLst>
              <a:ext uri="{FF2B5EF4-FFF2-40B4-BE49-F238E27FC236}">
                <a16:creationId xmlns:a16="http://schemas.microsoft.com/office/drawing/2014/main" id="{7D1141DB-6ED7-C06C-4AEC-FEEE4F4F0C83}"/>
              </a:ext>
            </a:extLst>
          </p:cNvPr>
          <p:cNvSpPr>
            <a:spLocks noGrp="1"/>
          </p:cNvSpPr>
          <p:nvPr>
            <p:ph type="pic" idx="11"/>
          </p:nvPr>
        </p:nvSpPr>
        <p:spPr>
          <a:xfrm>
            <a:off x="4820093" y="2371434"/>
            <a:ext cx="6895214" cy="3811588"/>
          </a:xfrm>
          <a:prstGeom prst="rect">
            <a:avLst/>
          </a:prstGeom>
        </p:spPr>
        <p:txBody>
          <a:bodyPr/>
          <a:lstStyle>
            <a:lvl1pPr marL="0" indent="0">
              <a:buNone/>
              <a:defRPr sz="3200" b="0" i="0">
                <a:latin typeface="Poppins"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270C3143-4934-6279-3A7D-35214F86C6FD}"/>
              </a:ext>
            </a:extLst>
          </p:cNvPr>
          <p:cNvSpPr>
            <a:spLocks noGrp="1"/>
          </p:cNvSpPr>
          <p:nvPr>
            <p:ph type="body" sz="half" idx="2"/>
          </p:nvPr>
        </p:nvSpPr>
        <p:spPr>
          <a:xfrm>
            <a:off x="476693" y="2379372"/>
            <a:ext cx="3932237" cy="3811588"/>
          </a:xfrm>
          <a:prstGeom prst="rect">
            <a:avLst/>
          </a:prstGeom>
        </p:spPr>
        <p:txBody>
          <a:bodyPr/>
          <a:lstStyle>
            <a:lvl1pPr marL="0" indent="0">
              <a:buNone/>
              <a:defRPr sz="1600" b="0" i="0">
                <a:latin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364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F9A975-0C9B-AA30-D960-36C4F45A724A}"/>
              </a:ext>
            </a:extLst>
          </p:cNvPr>
          <p:cNvSpPr/>
          <p:nvPr userDrawn="1"/>
        </p:nvSpPr>
        <p:spPr>
          <a:xfrm>
            <a:off x="0" y="6473274"/>
            <a:ext cx="12192000" cy="3847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CD5C6109-1315-8174-E2B7-5CB5CB1C35D6}"/>
              </a:ext>
            </a:extLst>
          </p:cNvPr>
          <p:cNvSpPr>
            <a:spLocks noGrp="1"/>
          </p:cNvSpPr>
          <p:nvPr>
            <p:ph type="ftr" sz="quarter" idx="3"/>
          </p:nvPr>
        </p:nvSpPr>
        <p:spPr>
          <a:xfrm>
            <a:off x="7145105" y="6473274"/>
            <a:ext cx="4114800" cy="365125"/>
          </a:xfrm>
          <a:prstGeom prst="rect">
            <a:avLst/>
          </a:prstGeom>
        </p:spPr>
        <p:txBody>
          <a:bodyPr vert="horz" lIns="91440" tIns="45720" rIns="91440" bIns="45720" rtlCol="0" anchor="ctr"/>
          <a:lstStyle>
            <a:lvl1pPr algn="ctr">
              <a:defRPr sz="1000">
                <a:solidFill>
                  <a:schemeClr val="tx1">
                    <a:tint val="75000"/>
                  </a:schemeClr>
                </a:solidFill>
                <a:latin typeface="Poppins" pitchFamily="2" charset="77"/>
                <a:cs typeface="Poppins" pitchFamily="2" charset="77"/>
              </a:defRPr>
            </a:lvl1pPr>
          </a:lstStyle>
          <a:p>
            <a:endParaRPr lang="en-US" dirty="0"/>
          </a:p>
        </p:txBody>
      </p:sp>
      <p:sp>
        <p:nvSpPr>
          <p:cNvPr id="2" name="Rectangle 1">
            <a:extLst>
              <a:ext uri="{FF2B5EF4-FFF2-40B4-BE49-F238E27FC236}">
                <a16:creationId xmlns:a16="http://schemas.microsoft.com/office/drawing/2014/main" id="{357161D8-014F-8E49-B875-87A69F8147EF}"/>
              </a:ext>
            </a:extLst>
          </p:cNvPr>
          <p:cNvSpPr/>
          <p:nvPr userDrawn="1"/>
        </p:nvSpPr>
        <p:spPr>
          <a:xfrm>
            <a:off x="294472" y="6567031"/>
            <a:ext cx="664504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baseline="0" dirty="0">
                <a:solidFill>
                  <a:schemeClr val="tx1">
                    <a:lumMod val="50000"/>
                    <a:lumOff val="50000"/>
                  </a:schemeClr>
                </a:solidFill>
                <a:effectLst/>
                <a:latin typeface="Poppins" pitchFamily="2" charset="77"/>
              </a:rPr>
              <a:t>© Copyright 2023 - The Cardinal Newman Society</a:t>
            </a:r>
          </a:p>
          <a:p>
            <a:pPr algn="l"/>
            <a:endParaRPr lang="en-US" sz="800" b="0" i="0" baseline="0" dirty="0">
              <a:solidFill>
                <a:schemeClr val="tx1">
                  <a:lumMod val="50000"/>
                  <a:lumOff val="50000"/>
                </a:schemeClr>
              </a:solidFill>
              <a:latin typeface="Poppins" pitchFamily="2" charset="77"/>
            </a:endParaRPr>
          </a:p>
        </p:txBody>
      </p:sp>
      <p:sp>
        <p:nvSpPr>
          <p:cNvPr id="14" name="Date Placeholder 3">
            <a:extLst>
              <a:ext uri="{FF2B5EF4-FFF2-40B4-BE49-F238E27FC236}">
                <a16:creationId xmlns:a16="http://schemas.microsoft.com/office/drawing/2014/main" id="{E08CB532-BDC2-1C44-BECD-E5AB25DD1438}"/>
              </a:ext>
            </a:extLst>
          </p:cNvPr>
          <p:cNvSpPr txBox="1">
            <a:spLocks/>
          </p:cNvSpPr>
          <p:nvPr userDrawn="1"/>
        </p:nvSpPr>
        <p:spPr>
          <a:xfrm>
            <a:off x="10898372" y="6473274"/>
            <a:ext cx="999156" cy="309201"/>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1BEF0D-F0BB-DE4B-95CE-6DB70DBA9567}" type="datetimeFigureOut">
              <a:rPr lang="en-US" smtClean="0">
                <a:solidFill>
                  <a:prstClr val="black">
                    <a:tint val="75000"/>
                  </a:prstClr>
                </a:solidFill>
                <a:latin typeface="Gill Sans MT" panose="020B0502020104020203"/>
              </a:rPr>
              <a:pPr/>
              <a:t>11/28/2023</a:t>
            </a:fld>
            <a:endParaRPr lang="en-US" dirty="0">
              <a:solidFill>
                <a:prstClr val="black">
                  <a:tint val="75000"/>
                </a:prstClr>
              </a:solidFill>
              <a:latin typeface="Gill Sans MT" panose="020B0502020104020203"/>
            </a:endParaRPr>
          </a:p>
        </p:txBody>
      </p:sp>
      <p:sp>
        <p:nvSpPr>
          <p:cNvPr id="17" name="Footer Placeholder 4">
            <a:extLst>
              <a:ext uri="{FF2B5EF4-FFF2-40B4-BE49-F238E27FC236}">
                <a16:creationId xmlns:a16="http://schemas.microsoft.com/office/drawing/2014/main" id="{D18A0BD6-BA7F-FC4E-9EFD-A1E0EA161F3A}"/>
              </a:ext>
            </a:extLst>
          </p:cNvPr>
          <p:cNvSpPr txBox="1">
            <a:spLocks/>
          </p:cNvSpPr>
          <p:nvPr userDrawn="1"/>
        </p:nvSpPr>
        <p:spPr>
          <a:xfrm>
            <a:off x="5321069" y="6473274"/>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black">
                  <a:tint val="75000"/>
                </a:prstClr>
              </a:solidFill>
              <a:latin typeface="Gill Sans MT" panose="020B0502020104020203"/>
            </a:endParaRPr>
          </a:p>
        </p:txBody>
      </p:sp>
      <p:pic>
        <p:nvPicPr>
          <p:cNvPr id="19" name="Picture 18" descr="A black and red rectangle&#10;&#10;Description automatically generated with low confidence">
            <a:extLst>
              <a:ext uri="{FF2B5EF4-FFF2-40B4-BE49-F238E27FC236}">
                <a16:creationId xmlns:a16="http://schemas.microsoft.com/office/drawing/2014/main" id="{5516616C-BC89-0964-919C-EBBA85CE5410}"/>
              </a:ext>
            </a:extLst>
          </p:cNvPr>
          <p:cNvPicPr>
            <a:picLocks noChangeAspect="1"/>
          </p:cNvPicPr>
          <p:nvPr userDrawn="1"/>
        </p:nvPicPr>
        <p:blipFill>
          <a:blip r:embed="rId9"/>
          <a:stretch>
            <a:fillRect/>
          </a:stretch>
        </p:blipFill>
        <p:spPr>
          <a:xfrm>
            <a:off x="0" y="0"/>
            <a:ext cx="12192000" cy="2015066"/>
          </a:xfrm>
          <a:prstGeom prst="rect">
            <a:avLst/>
          </a:prstGeom>
        </p:spPr>
      </p:pic>
    </p:spTree>
    <p:extLst>
      <p:ext uri="{BB962C8B-B14F-4D97-AF65-F5344CB8AC3E}">
        <p14:creationId xmlns:p14="http://schemas.microsoft.com/office/powerpoint/2010/main" val="4066836283"/>
      </p:ext>
    </p:extLst>
  </p:cSld>
  <p:clrMap bg1="lt1" tx1="dk1" bg2="lt2" tx2="dk2" accent1="accent1" accent2="accent2" accent3="accent3" accent4="accent4" accent5="accent5" accent6="accent6" hlink="hlink" folHlink="folHlink"/>
  <p:sldLayoutIdLst>
    <p:sldLayoutId id="2147483691" r:id="rId1"/>
    <p:sldLayoutId id="2147483693" r:id="rId2"/>
    <p:sldLayoutId id="2147483676" r:id="rId3"/>
    <p:sldLayoutId id="2147483710" r:id="rId4"/>
    <p:sldLayoutId id="2147483711" r:id="rId5"/>
    <p:sldLayoutId id="2147483712" r:id="rId6"/>
    <p:sldLayoutId id="2147483713" r:id="rId7"/>
  </p:sldLayoutIdLst>
  <p:hf sldNum="0" hdr="0" ftr="0" dt="0"/>
  <p:txStyles>
    <p:titleStyle>
      <a:lvl1pPr algn="l" defTabSz="914400" rtl="0" eaLnBrk="1" latinLnBrk="0" hangingPunct="1">
        <a:lnSpc>
          <a:spcPct val="90000"/>
        </a:lnSpc>
        <a:spcBef>
          <a:spcPct val="0"/>
        </a:spcBef>
        <a:buNone/>
        <a:defRPr sz="4400" kern="1200" baseline="0">
          <a:solidFill>
            <a:schemeClr val="tx1"/>
          </a:solidFill>
          <a:latin typeface="Poppins Medium" pitchFamily="2" charset="77"/>
          <a:ea typeface="+mj-ea"/>
          <a:cs typeface="+mj-cs"/>
        </a:defRPr>
      </a:lvl1pPr>
    </p:titleStyle>
    <p:bodyStyle>
      <a:lvl1pPr marL="228600" indent="-228600" algn="l" defTabSz="914400" rtl="0" eaLnBrk="1" latinLnBrk="0" hangingPunct="1">
        <a:lnSpc>
          <a:spcPct val="90000"/>
        </a:lnSpc>
        <a:spcBef>
          <a:spcPts val="1000"/>
        </a:spcBef>
        <a:buClr>
          <a:srgbClr val="F41431"/>
        </a:buClr>
        <a:buFont typeface="Arial" panose="020B0604020202020204" pitchFamily="34" charset="0"/>
        <a:buChar char="•"/>
        <a:defRPr sz="2800" kern="1200" baseline="0">
          <a:solidFill>
            <a:schemeClr val="tx1"/>
          </a:solidFill>
          <a:latin typeface="Proxima Nova Regular" panose="02000503080000020003" pitchFamily="2" charset="0"/>
          <a:ea typeface="+mn-ea"/>
          <a:cs typeface="+mn-cs"/>
        </a:defRPr>
      </a:lvl1pPr>
      <a:lvl2pPr marL="685800" indent="-228600" algn="l" defTabSz="914400" rtl="0" eaLnBrk="1" latinLnBrk="0" hangingPunct="1">
        <a:lnSpc>
          <a:spcPct val="90000"/>
        </a:lnSpc>
        <a:spcBef>
          <a:spcPts val="500"/>
        </a:spcBef>
        <a:buClr>
          <a:srgbClr val="F41431"/>
        </a:buClr>
        <a:buFont typeface="Arial" panose="020B0604020202020204" pitchFamily="34" charset="0"/>
        <a:buChar char="•"/>
        <a:defRPr sz="2400" kern="1200" baseline="0">
          <a:solidFill>
            <a:schemeClr val="tx1"/>
          </a:solidFill>
          <a:latin typeface="Proxima Nova Regular" panose="02000503080000020003" pitchFamily="2" charset="0"/>
          <a:ea typeface="+mn-ea"/>
          <a:cs typeface="+mn-cs"/>
        </a:defRPr>
      </a:lvl2pPr>
      <a:lvl3pPr marL="1143000" indent="-228600" algn="l" defTabSz="914400" rtl="0" eaLnBrk="1" latinLnBrk="0" hangingPunct="1">
        <a:lnSpc>
          <a:spcPct val="90000"/>
        </a:lnSpc>
        <a:spcBef>
          <a:spcPts val="500"/>
        </a:spcBef>
        <a:buClr>
          <a:srgbClr val="F41431"/>
        </a:buClr>
        <a:buFont typeface="Arial" panose="020B0604020202020204" pitchFamily="34" charset="0"/>
        <a:buChar char="•"/>
        <a:defRPr sz="2000" kern="1200" baseline="0">
          <a:solidFill>
            <a:schemeClr val="tx1"/>
          </a:solidFill>
          <a:latin typeface="Proxima Nova Regular" panose="02000503080000020003" pitchFamily="2" charset="0"/>
          <a:ea typeface="+mn-ea"/>
          <a:cs typeface="+mn-cs"/>
        </a:defRPr>
      </a:lvl3pPr>
      <a:lvl4pPr marL="1600200" indent="-228600" algn="l" defTabSz="914400" rtl="0" eaLnBrk="1" latinLnBrk="0" hangingPunct="1">
        <a:lnSpc>
          <a:spcPct val="90000"/>
        </a:lnSpc>
        <a:spcBef>
          <a:spcPts val="500"/>
        </a:spcBef>
        <a:buClr>
          <a:srgbClr val="F41431"/>
        </a:buClr>
        <a:buFont typeface="Arial" panose="020B0604020202020204" pitchFamily="34" charset="0"/>
        <a:buChar char="•"/>
        <a:defRPr sz="1800" kern="1200" baseline="0">
          <a:solidFill>
            <a:schemeClr val="tx1"/>
          </a:solidFill>
          <a:latin typeface="Proxima Nova Regular" panose="02000503080000020003" pitchFamily="2" charset="0"/>
          <a:ea typeface="+mn-ea"/>
          <a:cs typeface="+mn-cs"/>
        </a:defRPr>
      </a:lvl4pPr>
      <a:lvl5pPr marL="2057400" indent="-228600" algn="l" defTabSz="914400" rtl="0" eaLnBrk="1" latinLnBrk="0" hangingPunct="1">
        <a:lnSpc>
          <a:spcPct val="90000"/>
        </a:lnSpc>
        <a:spcBef>
          <a:spcPts val="500"/>
        </a:spcBef>
        <a:buClr>
          <a:srgbClr val="F41431"/>
        </a:buClr>
        <a:buFont typeface="Arial" panose="020B0604020202020204" pitchFamily="34" charset="0"/>
        <a:buChar char="•"/>
        <a:defRPr sz="1800" kern="1200" baseline="0">
          <a:solidFill>
            <a:schemeClr val="tx1"/>
          </a:solidFill>
          <a:latin typeface="Proxima Nova Regular" panose="0200050308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79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p:txBody>
          <a:bodyPr/>
          <a:lstStyle/>
          <a:p>
            <a:r>
              <a:rPr lang="en-US" dirty="0"/>
              <a:t>V.  PERSONAL WITNESS</a:t>
            </a:r>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p:txBody>
          <a:bodyPr/>
          <a:lstStyle/>
          <a:p>
            <a:pPr marL="0" indent="0">
              <a:buNone/>
            </a:pPr>
            <a:r>
              <a:rPr lang="en-US" sz="2000" dirty="0"/>
              <a:t>“Therefore, ‘the laity are called in a special way to make the Church present and operative in those places and circumstances where only through them can she become the salt of the earth.’ In order to achieve this presence of the whole Church, and of the Savior whom she proclaims, lay people must be ready to proclaim the message through their words and witness to it in what they do.” (</a:t>
            </a:r>
            <a:r>
              <a:rPr lang="en-US" sz="2000" i="1" dirty="0"/>
              <a:t>Lay Catholics in Schools: Witnesses to Faith</a:t>
            </a:r>
            <a:r>
              <a:rPr lang="en-US" sz="2000" dirty="0"/>
              <a:t>, 1982)</a:t>
            </a:r>
          </a:p>
          <a:p>
            <a:endParaRPr lang="en-US" dirty="0"/>
          </a:p>
        </p:txBody>
      </p:sp>
    </p:spTree>
    <p:extLst>
      <p:ext uri="{BB962C8B-B14F-4D97-AF65-F5344CB8AC3E}">
        <p14:creationId xmlns:p14="http://schemas.microsoft.com/office/powerpoint/2010/main" val="2000039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a:xfrm>
            <a:off x="476693" y="1446289"/>
            <a:ext cx="8879342" cy="1230108"/>
          </a:xfrm>
        </p:spPr>
        <p:txBody>
          <a:bodyPr/>
          <a:lstStyle/>
          <a:p>
            <a:r>
              <a:rPr lang="en-US" dirty="0"/>
              <a:t>V. QUESTIONS FOR REFLECTION</a:t>
            </a:r>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a:xfrm>
            <a:off x="476693" y="2465220"/>
            <a:ext cx="11185220" cy="3432768"/>
          </a:xfrm>
        </p:spPr>
        <p:txBody>
          <a:bodyPr/>
          <a:lstStyle/>
          <a:p>
            <a:pPr marL="0" indent="0">
              <a:buNone/>
            </a:pPr>
            <a:r>
              <a:rPr lang="en-US" sz="1800" b="1" dirty="0"/>
              <a:t>Comprehension Questions</a:t>
            </a:r>
          </a:p>
          <a:p>
            <a:pPr>
              <a:buAutoNum type="arabicPeriod"/>
            </a:pPr>
            <a:r>
              <a:rPr lang="en-US" sz="1800" dirty="0"/>
              <a:t>According to the selections provided, why is personal witness important in the life of a Catholic school teacher/leader?</a:t>
            </a:r>
          </a:p>
          <a:p>
            <a:pPr>
              <a:buAutoNum type="arabicPeriod"/>
            </a:pPr>
            <a:r>
              <a:rPr lang="en-US" sz="1800" dirty="0"/>
              <a:t>Is personal witness only required from a teacher or school leader? Who is called to witness to the faith in a Catholic school?</a:t>
            </a:r>
          </a:p>
          <a:p>
            <a:pPr marL="0" indent="0">
              <a:buNone/>
            </a:pPr>
            <a:r>
              <a:rPr lang="en-US" sz="1800" b="1" dirty="0"/>
              <a:t>Discussion Questions</a:t>
            </a:r>
          </a:p>
          <a:p>
            <a:pPr>
              <a:buAutoNum type="arabicPeriod"/>
            </a:pPr>
            <a:r>
              <a:rPr lang="en-US" sz="1800" dirty="0"/>
              <a:t>Why is being a witness both inside and outside of school important for the Catholic school leader? Who have I seen do this well? What did it look like?</a:t>
            </a:r>
          </a:p>
          <a:p>
            <a:pPr>
              <a:buAutoNum type="arabicPeriod"/>
            </a:pPr>
            <a:r>
              <a:rPr lang="en-US" sz="1800" dirty="0"/>
              <a:t>How can leaders assist teachers to be better witnesses? How to motivate them? How to evaluate them? How to challenge them? How to confront them when they fall dangerously short of the goal?</a:t>
            </a:r>
          </a:p>
          <a:p>
            <a:pPr marL="0" indent="0">
              <a:buNone/>
            </a:pPr>
            <a:endParaRPr lang="en-US" dirty="0"/>
          </a:p>
        </p:txBody>
      </p:sp>
    </p:spTree>
    <p:extLst>
      <p:ext uri="{BB962C8B-B14F-4D97-AF65-F5344CB8AC3E}">
        <p14:creationId xmlns:p14="http://schemas.microsoft.com/office/powerpoint/2010/main" val="211854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p:txBody>
          <a:bodyPr lIns="91440" tIns="45720" rIns="91440" bIns="45720" anchor="t"/>
          <a:lstStyle/>
          <a:p>
            <a:r>
              <a:rPr lang="en-US" dirty="0">
                <a:latin typeface="Poppins Medium"/>
                <a:cs typeface="Poppins Medium"/>
              </a:rPr>
              <a:t>I. Answering the Call</a:t>
            </a:r>
            <a:endParaRPr lang="en-US" dirty="0"/>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a:xfrm>
            <a:off x="476692" y="2792590"/>
            <a:ext cx="10668385" cy="3432768"/>
          </a:xfrm>
        </p:spPr>
        <p:txBody>
          <a:bodyPr/>
          <a:lstStyle/>
          <a:p>
            <a:pPr marL="0" indent="0">
              <a:buNone/>
            </a:pPr>
            <a:r>
              <a:rPr lang="en-US" sz="2000" dirty="0"/>
              <a:t>“The work of a lay educator has an undeniably professional aspect; but it cannot be reduced to professionalism alone. Professionalism is marked by, and raised to, a super-natural Christian vocation. The life of the Catholic teacher must be marked by the exercise of a personal vocation in the Church, and not simply by the exercise of a profession.” (</a:t>
            </a:r>
            <a:r>
              <a:rPr lang="en-US" sz="2000" i="1" dirty="0"/>
              <a:t>Lay Catholic in Schools: Witnesses to Faith,</a:t>
            </a:r>
            <a:r>
              <a:rPr lang="en-US" sz="2000" dirty="0"/>
              <a:t> 1982, 37)</a:t>
            </a:r>
          </a:p>
          <a:p>
            <a:endParaRPr lang="en-US" dirty="0"/>
          </a:p>
        </p:txBody>
      </p:sp>
    </p:spTree>
    <p:extLst>
      <p:ext uri="{BB962C8B-B14F-4D97-AF65-F5344CB8AC3E}">
        <p14:creationId xmlns:p14="http://schemas.microsoft.com/office/powerpoint/2010/main" val="5471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p:txBody>
          <a:bodyPr lIns="91440" tIns="45720" rIns="91440" bIns="45720" anchor="t"/>
          <a:lstStyle/>
          <a:p>
            <a:r>
              <a:rPr lang="en-US" dirty="0">
                <a:latin typeface="Poppins Medium"/>
                <a:cs typeface="Poppins Medium"/>
              </a:rPr>
              <a:t>I. Questions for Reflection</a:t>
            </a:r>
            <a:endParaRPr lang="en-US" dirty="0"/>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a:xfrm>
            <a:off x="476693" y="2465220"/>
            <a:ext cx="11185220" cy="3432768"/>
          </a:xfrm>
        </p:spPr>
        <p:txBody>
          <a:bodyPr/>
          <a:lstStyle/>
          <a:p>
            <a:pPr marL="0" indent="0">
              <a:buNone/>
            </a:pPr>
            <a:r>
              <a:rPr lang="en-US" sz="2000" b="1" dirty="0"/>
              <a:t>Comprehension Questions</a:t>
            </a:r>
          </a:p>
          <a:p>
            <a:pPr>
              <a:buAutoNum type="arabicPeriod"/>
            </a:pPr>
            <a:r>
              <a:rPr lang="en-US" sz="2000" dirty="0"/>
              <a:t>What is the nature of the call to Catholic educational leadership? What is being asked?</a:t>
            </a:r>
          </a:p>
          <a:p>
            <a:pPr>
              <a:buAutoNum type="arabicPeriod"/>
            </a:pPr>
            <a:r>
              <a:rPr lang="en-US" sz="2000" dirty="0"/>
              <a:t>How is Catholic educational leadership “a vocation, rather than a profession”?</a:t>
            </a:r>
          </a:p>
          <a:p>
            <a:pPr marL="0" indent="0">
              <a:buNone/>
            </a:pPr>
            <a:endParaRPr lang="en-US" sz="2000" b="1" dirty="0"/>
          </a:p>
          <a:p>
            <a:pPr marL="0" indent="0">
              <a:buNone/>
            </a:pPr>
            <a:r>
              <a:rPr lang="en-US" sz="2000" b="1" dirty="0"/>
              <a:t>Discussion Questions</a:t>
            </a:r>
          </a:p>
          <a:p>
            <a:pPr>
              <a:buAutoNum type="arabicPeriod"/>
            </a:pPr>
            <a:r>
              <a:rPr lang="en-US" sz="2000" dirty="0"/>
              <a:t>What are the “special qualities of mind and heart” required of a Catholic school leader?</a:t>
            </a:r>
          </a:p>
          <a:p>
            <a:pPr>
              <a:buAutoNum type="arabicPeriod"/>
            </a:pPr>
            <a:r>
              <a:rPr lang="en-US" sz="2000" dirty="0"/>
              <a:t>What are some challenges to accepting the call to the vocation of a Catholic educational leader?</a:t>
            </a:r>
          </a:p>
          <a:p>
            <a:endParaRPr lang="en-US" dirty="0"/>
          </a:p>
        </p:txBody>
      </p:sp>
    </p:spTree>
    <p:extLst>
      <p:ext uri="{BB962C8B-B14F-4D97-AF65-F5344CB8AC3E}">
        <p14:creationId xmlns:p14="http://schemas.microsoft.com/office/powerpoint/2010/main" val="281786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p:txBody>
          <a:bodyPr lIns="91440" tIns="45720" rIns="91440" bIns="45720" anchor="t"/>
          <a:lstStyle/>
          <a:p>
            <a:r>
              <a:rPr lang="en-US" dirty="0">
                <a:latin typeface="Poppins Medium"/>
                <a:cs typeface="Poppins Medium"/>
              </a:rPr>
              <a:t>II. Fulfilling the Mission</a:t>
            </a:r>
            <a:endParaRPr lang="en-US" dirty="0"/>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p:txBody>
          <a:bodyPr/>
          <a:lstStyle/>
          <a:p>
            <a:pPr marL="0" indent="0">
              <a:buNone/>
            </a:pPr>
            <a:r>
              <a:rPr lang="en-US" sz="2000" dirty="0"/>
              <a:t>“A further responsibility of the school leadership is the promotion and protection of its ties with the Catholic community, which is realized through communion with the Church hierarchy. Indeed, the ‘ecclesial nature of Catholic schools, which is inscribed in the very heart of their identity as schools, is the reason for the institutional link they keep with the Church hierarchy, which guarantees that the instruction and education be grounded in the principles of the Catholic faith and imparted by teachers of right doctrine and probity of life.” (</a:t>
            </a:r>
            <a:r>
              <a:rPr lang="en-US" sz="2000" i="1" dirty="0"/>
              <a:t>The Identity of the Catholic School,</a:t>
            </a:r>
            <a:r>
              <a:rPr lang="en-US" sz="2000" dirty="0"/>
              <a:t> 2022, 50)</a:t>
            </a:r>
          </a:p>
          <a:p>
            <a:endParaRPr lang="en-US" dirty="0"/>
          </a:p>
        </p:txBody>
      </p:sp>
    </p:spTree>
    <p:extLst>
      <p:ext uri="{BB962C8B-B14F-4D97-AF65-F5344CB8AC3E}">
        <p14:creationId xmlns:p14="http://schemas.microsoft.com/office/powerpoint/2010/main" val="140197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p:txBody>
          <a:bodyPr lIns="91440" tIns="45720" rIns="91440" bIns="45720" anchor="t"/>
          <a:lstStyle/>
          <a:p>
            <a:r>
              <a:rPr lang="en-US" dirty="0">
                <a:latin typeface="Poppins Medium"/>
                <a:cs typeface="Poppins Medium"/>
              </a:rPr>
              <a:t>II. Questions for Reflection</a:t>
            </a:r>
            <a:endParaRPr lang="en-US" dirty="0"/>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a:xfrm>
            <a:off x="476693" y="2465220"/>
            <a:ext cx="11185220" cy="3432768"/>
          </a:xfrm>
        </p:spPr>
        <p:txBody>
          <a:bodyPr/>
          <a:lstStyle/>
          <a:p>
            <a:pPr marL="0" indent="0">
              <a:buNone/>
            </a:pPr>
            <a:r>
              <a:rPr lang="en-US" sz="1800" b="1" dirty="0"/>
              <a:t>Comprehension Questions</a:t>
            </a:r>
          </a:p>
          <a:p>
            <a:pPr>
              <a:buAutoNum type="arabicPeriod"/>
            </a:pPr>
            <a:r>
              <a:rPr lang="en-US" sz="1800" dirty="0"/>
              <a:t>What are some of the roles and responsibilities of a Catholic school leader who works to fulfill the mission of Catholic education?</a:t>
            </a:r>
          </a:p>
          <a:p>
            <a:pPr>
              <a:buAutoNum type="arabicPeriod"/>
            </a:pPr>
            <a:r>
              <a:rPr lang="en-US" sz="1800" dirty="0"/>
              <a:t>What is the school leader's relationship to the ecclesial body of the Church?</a:t>
            </a:r>
          </a:p>
          <a:p>
            <a:pPr marL="0" indent="0">
              <a:buNone/>
            </a:pPr>
            <a:endParaRPr lang="en-US" sz="1800" dirty="0"/>
          </a:p>
          <a:p>
            <a:pPr marL="0" indent="0">
              <a:buNone/>
            </a:pPr>
            <a:r>
              <a:rPr lang="en-US" sz="1800" b="1" dirty="0"/>
              <a:t>Discussion Questions</a:t>
            </a:r>
          </a:p>
          <a:p>
            <a:pPr>
              <a:buAutoNum type="arabicPeriod"/>
            </a:pPr>
            <a:r>
              <a:rPr lang="en-US" sz="1800" dirty="0"/>
              <a:t>Why is hiring for mission important, and how well does my school do this?</a:t>
            </a:r>
          </a:p>
          <a:p>
            <a:pPr>
              <a:buAutoNum type="arabicPeriod"/>
            </a:pPr>
            <a:r>
              <a:rPr lang="en-US" sz="1800" dirty="0"/>
              <a:t>How might we respond to the challenge that “’Mere administration’ can no longer be enough” and that “Throughout the world, let us be ‘permanently in a state of mission’” (Pope Francis, </a:t>
            </a:r>
            <a:r>
              <a:rPr lang="en-US" sz="1800" i="1" dirty="0" err="1"/>
              <a:t>Evangelii</a:t>
            </a:r>
            <a:r>
              <a:rPr lang="en-US" sz="1800" i="1" dirty="0"/>
              <a:t> Gaudium</a:t>
            </a:r>
            <a:r>
              <a:rPr lang="en-US" sz="1800" dirty="0"/>
              <a:t>, 2013, 25). What does ‘being in a state of mission’ look like in your work??</a:t>
            </a:r>
          </a:p>
          <a:p>
            <a:endParaRPr lang="en-US" dirty="0"/>
          </a:p>
        </p:txBody>
      </p:sp>
    </p:spTree>
    <p:extLst>
      <p:ext uri="{BB962C8B-B14F-4D97-AF65-F5344CB8AC3E}">
        <p14:creationId xmlns:p14="http://schemas.microsoft.com/office/powerpoint/2010/main" val="407470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p:txBody>
          <a:bodyPr lIns="91440" tIns="45720" rIns="91440" bIns="45720" anchor="t"/>
          <a:lstStyle/>
          <a:p>
            <a:r>
              <a:rPr lang="en-US" dirty="0">
                <a:latin typeface="Poppins Medium"/>
                <a:cs typeface="Poppins Medium"/>
              </a:rPr>
              <a:t>III. Spiritual Formation</a:t>
            </a:r>
            <a:endParaRPr lang="en-US" dirty="0"/>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p:txBody>
          <a:bodyPr/>
          <a:lstStyle/>
          <a:p>
            <a:pPr marL="0" indent="0">
              <a:buNone/>
            </a:pPr>
            <a:r>
              <a:rPr lang="en-US" sz="2000" dirty="0"/>
              <a:t>“For this reason, Catholic educators need a ‘formation of the heart:’ they need to be led to that encounter with God in Christ which awakens their love and opens their spirits to others, so that their educational commitment becomes a consequence deriving from their faith, a faith which becomes active through love (cf. Gal 5:6). In fact, even care for instruction means loving (Wis 6:17). It is only in this way that they can make their teaching a school of faith, that is to say,  a transmission of the Gospel, as required by the educational project of the Catholic school.” (</a:t>
            </a:r>
            <a:r>
              <a:rPr lang="en-US" sz="2000" i="1" dirty="0"/>
              <a:t>Educating Together in Catholic Schools</a:t>
            </a:r>
            <a:r>
              <a:rPr lang="en-US" sz="2000" dirty="0"/>
              <a:t>, 2007, 25)</a:t>
            </a:r>
          </a:p>
          <a:p>
            <a:endParaRPr lang="en-US" dirty="0"/>
          </a:p>
        </p:txBody>
      </p:sp>
    </p:spTree>
    <p:extLst>
      <p:ext uri="{BB962C8B-B14F-4D97-AF65-F5344CB8AC3E}">
        <p14:creationId xmlns:p14="http://schemas.microsoft.com/office/powerpoint/2010/main" val="4194009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a:xfrm>
            <a:off x="476693" y="1446289"/>
            <a:ext cx="8640803" cy="1230108"/>
          </a:xfrm>
        </p:spPr>
        <p:txBody>
          <a:bodyPr lIns="91440" tIns="45720" rIns="91440" bIns="45720" anchor="t"/>
          <a:lstStyle/>
          <a:p>
            <a:r>
              <a:rPr lang="en-US" dirty="0">
                <a:latin typeface="Poppins Medium"/>
                <a:cs typeface="Poppins Medium"/>
              </a:rPr>
              <a:t>III. Questions for Reflection</a:t>
            </a:r>
            <a:endParaRPr lang="en-US" dirty="0"/>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a:xfrm>
            <a:off x="476693" y="2465220"/>
            <a:ext cx="11185220" cy="3432768"/>
          </a:xfrm>
        </p:spPr>
        <p:txBody>
          <a:bodyPr/>
          <a:lstStyle/>
          <a:p>
            <a:pPr marL="0" indent="0">
              <a:lnSpc>
                <a:spcPct val="90000"/>
              </a:lnSpc>
              <a:buNone/>
            </a:pPr>
            <a:r>
              <a:rPr lang="en-US" sz="1600" b="1" dirty="0"/>
              <a:t>Comprehension Questions</a:t>
            </a:r>
          </a:p>
          <a:p>
            <a:pPr>
              <a:lnSpc>
                <a:spcPct val="90000"/>
              </a:lnSpc>
              <a:buAutoNum type="arabicPeriod"/>
            </a:pPr>
            <a:r>
              <a:rPr lang="en-US" sz="1600" dirty="0"/>
              <a:t>What two things must a leader’s religious formation be oriented toward?</a:t>
            </a:r>
          </a:p>
          <a:p>
            <a:pPr>
              <a:lnSpc>
                <a:spcPct val="90000"/>
              </a:lnSpc>
              <a:buAutoNum type="arabicPeriod"/>
            </a:pPr>
            <a:endParaRPr lang="en-US" sz="1600" dirty="0"/>
          </a:p>
          <a:p>
            <a:pPr>
              <a:lnSpc>
                <a:spcPct val="90000"/>
              </a:lnSpc>
              <a:buAutoNum type="arabicPeriod"/>
            </a:pPr>
            <a:r>
              <a:rPr lang="en-US" sz="1600" dirty="0"/>
              <a:t>What does a "formation of the heart" entail?</a:t>
            </a:r>
          </a:p>
          <a:p>
            <a:pPr marL="0" indent="0">
              <a:lnSpc>
                <a:spcPct val="90000"/>
              </a:lnSpc>
              <a:buNone/>
            </a:pPr>
            <a:endParaRPr lang="en-US" sz="1600" dirty="0"/>
          </a:p>
          <a:p>
            <a:pPr marL="0" indent="0">
              <a:lnSpc>
                <a:spcPct val="90000"/>
              </a:lnSpc>
              <a:buNone/>
            </a:pPr>
            <a:r>
              <a:rPr lang="en-US" sz="1600" b="1" dirty="0"/>
              <a:t>Discussion Questions</a:t>
            </a:r>
          </a:p>
          <a:p>
            <a:pPr>
              <a:lnSpc>
                <a:spcPct val="90000"/>
              </a:lnSpc>
              <a:buAutoNum type="arabicPeriod"/>
            </a:pPr>
            <a:r>
              <a:rPr lang="en-US" sz="1600" dirty="0"/>
              <a:t>One of the documents asserts: “Spiritual poverty and declining cultural levels are starting to produce their dismal effects, even within Catholic schools.” Is that evident in your experience? How? What does this look like? How do we adjust and target our efforts in response both institutionally and personally?</a:t>
            </a:r>
          </a:p>
          <a:p>
            <a:pPr>
              <a:lnSpc>
                <a:spcPct val="90000"/>
              </a:lnSpc>
              <a:buAutoNum type="arabicPeriod"/>
            </a:pPr>
            <a:endParaRPr lang="en-US" sz="1600" dirty="0"/>
          </a:p>
          <a:p>
            <a:pPr>
              <a:lnSpc>
                <a:spcPct val="90000"/>
              </a:lnSpc>
              <a:buAutoNum type="arabicPeriod"/>
            </a:pPr>
            <a:r>
              <a:rPr lang="en-US" sz="1600" dirty="0"/>
              <a:t>Review the selection from the </a:t>
            </a:r>
            <a:r>
              <a:rPr lang="en-US" sz="1600" i="1" dirty="0"/>
              <a:t>National Directory for Catechesis </a:t>
            </a:r>
            <a:r>
              <a:rPr lang="en-US" sz="1600" dirty="0"/>
              <a:t>(2005), p. 231 and rank the top three and the bottom three duties in terms of you, or your school’s, strengths and weaknesses.</a:t>
            </a:r>
          </a:p>
          <a:p>
            <a:pPr marL="0" indent="0">
              <a:buNone/>
            </a:pPr>
            <a:endParaRPr lang="en-US" dirty="0"/>
          </a:p>
        </p:txBody>
      </p:sp>
    </p:spTree>
    <p:extLst>
      <p:ext uri="{BB962C8B-B14F-4D97-AF65-F5344CB8AC3E}">
        <p14:creationId xmlns:p14="http://schemas.microsoft.com/office/powerpoint/2010/main" val="2144678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p:txBody>
          <a:bodyPr lIns="91440" tIns="45720" rIns="91440" bIns="45720" anchor="t"/>
          <a:lstStyle/>
          <a:p>
            <a:r>
              <a:rPr lang="en-US" dirty="0">
                <a:latin typeface="Poppins Medium"/>
                <a:cs typeface="Poppins Medium"/>
              </a:rPr>
              <a:t>IV. Professional Formation</a:t>
            </a:r>
            <a:endParaRPr lang="en-US" dirty="0"/>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p:txBody>
          <a:bodyPr/>
          <a:lstStyle/>
          <a:p>
            <a:pPr marL="0" indent="0">
              <a:buNone/>
            </a:pPr>
            <a:r>
              <a:rPr lang="en-US" sz="2000" dirty="0"/>
              <a:t>“Each type of education, moreover, is influenced by a particular concept of what it means to be a human person. In today’s pluralistic world, the Catholic educator must consciously inspire his or her activity with the Christian concept of the human person, in communion with the Magisterium of the Church.” (</a:t>
            </a:r>
            <a:r>
              <a:rPr lang="en-US" sz="2000" i="1" dirty="0"/>
              <a:t>Lay Catholics in Schools</a:t>
            </a:r>
            <a:r>
              <a:rPr lang="en-US" sz="2000" dirty="0"/>
              <a:t>, 1982, 18)</a:t>
            </a:r>
          </a:p>
          <a:p>
            <a:endParaRPr lang="en-US" dirty="0"/>
          </a:p>
        </p:txBody>
      </p:sp>
    </p:spTree>
    <p:extLst>
      <p:ext uri="{BB962C8B-B14F-4D97-AF65-F5344CB8AC3E}">
        <p14:creationId xmlns:p14="http://schemas.microsoft.com/office/powerpoint/2010/main" val="404126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D40-2215-9827-3A01-C17E3593D786}"/>
              </a:ext>
            </a:extLst>
          </p:cNvPr>
          <p:cNvSpPr>
            <a:spLocks noGrp="1"/>
          </p:cNvSpPr>
          <p:nvPr>
            <p:ph type="title"/>
          </p:nvPr>
        </p:nvSpPr>
        <p:spPr>
          <a:xfrm>
            <a:off x="476693" y="1446289"/>
            <a:ext cx="8879342" cy="1230108"/>
          </a:xfrm>
        </p:spPr>
        <p:txBody>
          <a:bodyPr lIns="91440" tIns="45720" rIns="91440" bIns="45720" anchor="t"/>
          <a:lstStyle/>
          <a:p>
            <a:r>
              <a:rPr lang="en-US" dirty="0">
                <a:latin typeface="Poppins Medium"/>
                <a:cs typeface="Poppins Medium"/>
              </a:rPr>
              <a:t>IV. Questions for Reflection</a:t>
            </a:r>
            <a:endParaRPr lang="en-US" dirty="0"/>
          </a:p>
        </p:txBody>
      </p:sp>
      <p:sp>
        <p:nvSpPr>
          <p:cNvPr id="3" name="Content Placeholder 2">
            <a:extLst>
              <a:ext uri="{FF2B5EF4-FFF2-40B4-BE49-F238E27FC236}">
                <a16:creationId xmlns:a16="http://schemas.microsoft.com/office/drawing/2014/main" id="{10CE96C1-8B31-0A12-1CA2-E73156DDDC25}"/>
              </a:ext>
            </a:extLst>
          </p:cNvPr>
          <p:cNvSpPr>
            <a:spLocks noGrp="1"/>
          </p:cNvSpPr>
          <p:nvPr>
            <p:ph idx="1"/>
          </p:nvPr>
        </p:nvSpPr>
        <p:spPr>
          <a:xfrm>
            <a:off x="476693" y="2465220"/>
            <a:ext cx="11185220" cy="3432768"/>
          </a:xfrm>
        </p:spPr>
        <p:txBody>
          <a:bodyPr/>
          <a:lstStyle/>
          <a:p>
            <a:pPr marL="0" indent="0">
              <a:buNone/>
            </a:pPr>
            <a:r>
              <a:rPr lang="en-US" sz="1500" b="1" dirty="0"/>
              <a:t>Comprehension Questions</a:t>
            </a:r>
          </a:p>
          <a:p>
            <a:pPr>
              <a:buAutoNum type="arabicPeriod"/>
            </a:pPr>
            <a:r>
              <a:rPr lang="en-US" sz="1500" dirty="0"/>
              <a:t>What facets of professional development are school leaders required to provide Catholic teachers?</a:t>
            </a:r>
          </a:p>
          <a:p>
            <a:pPr>
              <a:buAutoNum type="arabicPeriod"/>
            </a:pPr>
            <a:r>
              <a:rPr lang="en-US" sz="1500" dirty="0"/>
              <a:t>What is integral formation?</a:t>
            </a:r>
          </a:p>
          <a:p>
            <a:pPr marL="0" indent="0">
              <a:buNone/>
            </a:pPr>
            <a:r>
              <a:rPr lang="en-US" sz="1500" b="1" dirty="0"/>
              <a:t>Discussion Questions</a:t>
            </a:r>
          </a:p>
          <a:p>
            <a:pPr>
              <a:buAutoNum type="arabicPeriod"/>
            </a:pPr>
            <a:r>
              <a:rPr lang="en-US" sz="1500" dirty="0"/>
              <a:t>How might the notion of integral formation result in a greater need for more broad professional development among the faculty?</a:t>
            </a:r>
          </a:p>
          <a:p>
            <a:pPr>
              <a:buAutoNum type="arabicPeriod"/>
            </a:pPr>
            <a:r>
              <a:rPr lang="en-US" sz="1500" dirty="0"/>
              <a:t>How do you understand and seek to further the notion that “It must never be forgotten that the purpose of instruction at school is education, that is the development of man from within, freeing him from that conditioning which would prevent him from becoming a fully integrated human being. The school must begin from the principle that its educational </a:t>
            </a:r>
            <a:r>
              <a:rPr lang="en-US" sz="1500" dirty="0" err="1"/>
              <a:t>programme</a:t>
            </a:r>
            <a:r>
              <a:rPr lang="en-US" sz="1500" dirty="0"/>
              <a:t> is intentionally directed to the growth of the whole person.” (</a:t>
            </a:r>
            <a:r>
              <a:rPr lang="en-US" sz="1500" i="1" dirty="0"/>
              <a:t>The Catholic School</a:t>
            </a:r>
            <a:r>
              <a:rPr lang="en-US" sz="1500" dirty="0"/>
              <a:t>, 1977, 29). What sort of professional development might be helpful toward this end?</a:t>
            </a:r>
          </a:p>
          <a:p>
            <a:pPr>
              <a:buAutoNum type="arabicPeriod"/>
            </a:pPr>
            <a:r>
              <a:rPr lang="en-US" sz="1500" dirty="0"/>
              <a:t>Based on the quote on the previous slide, what Catholic concepts of the human person are most controversial or rejected by the current common culture? How can we assist our students in negotiating these troubled waters?</a:t>
            </a:r>
          </a:p>
          <a:p>
            <a:pPr marL="0" indent="0">
              <a:buNone/>
            </a:pPr>
            <a:endParaRPr lang="en-US" dirty="0"/>
          </a:p>
        </p:txBody>
      </p:sp>
    </p:spTree>
    <p:extLst>
      <p:ext uri="{BB962C8B-B14F-4D97-AF65-F5344CB8AC3E}">
        <p14:creationId xmlns:p14="http://schemas.microsoft.com/office/powerpoint/2010/main" val="1121243457"/>
      </p:ext>
    </p:extLst>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000000"/>
      </a:dk2>
      <a:lt2>
        <a:srgbClr val="F8F8F8"/>
      </a:lt2>
      <a:accent1>
        <a:srgbClr val="E62027"/>
      </a:accent1>
      <a:accent2>
        <a:srgbClr val="B2B2B2"/>
      </a:accent2>
      <a:accent3>
        <a:srgbClr val="969696"/>
      </a:accent3>
      <a:accent4>
        <a:srgbClr val="808080"/>
      </a:accent4>
      <a:accent5>
        <a:srgbClr val="5F5F5F"/>
      </a:accent5>
      <a:accent6>
        <a:srgbClr val="D3A80A"/>
      </a:accent6>
      <a:hlink>
        <a:srgbClr val="E62027"/>
      </a:hlink>
      <a:folHlink>
        <a:srgbClr val="919191"/>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S_Master2  -  Read-Only" id="{1B843E36-369E-413D-BC40-122CA0E34620}" vid="{5051088D-FD2D-4B2E-BA37-3179DB42D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CNS_Master2_Edits</Template>
  <TotalTime>22</TotalTime>
  <Words>1129</Words>
  <Application>Microsoft Office PowerPoint</Application>
  <PresentationFormat>Widescreen</PresentationFormat>
  <Paragraphs>51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I. Answering the Call</vt:lpstr>
      <vt:lpstr>I. Questions for Reflection</vt:lpstr>
      <vt:lpstr>II. Fulfilling the Mission</vt:lpstr>
      <vt:lpstr>II. Questions for Reflection</vt:lpstr>
      <vt:lpstr>III. Spiritual Formation</vt:lpstr>
      <vt:lpstr>III. Questions for Reflection</vt:lpstr>
      <vt:lpstr>IV. Professional Formation</vt:lpstr>
      <vt:lpstr>IV. Questions for Reflection</vt:lpstr>
      <vt:lpstr>V.  PERSONAL WITNESS</vt:lpstr>
      <vt:lpstr>V. QUESTIONS FOR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Byrne</dc:creator>
  <cp:lastModifiedBy>Christopher Byrne</cp:lastModifiedBy>
  <cp:revision>22</cp:revision>
  <dcterms:created xsi:type="dcterms:W3CDTF">2023-07-10T20:01:04Z</dcterms:created>
  <dcterms:modified xsi:type="dcterms:W3CDTF">2023-11-28T17:28:58Z</dcterms:modified>
</cp:coreProperties>
</file>