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2" r:id="rId2"/>
    <p:sldId id="264"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4269" autoAdjust="0"/>
  </p:normalViewPr>
  <p:slideViewPr>
    <p:cSldViewPr snapToGrid="0" snapToObjects="1">
      <p:cViewPr varScale="1">
        <p:scale>
          <a:sx n="72" d="100"/>
          <a:sy n="72" d="100"/>
        </p:scale>
        <p:origin x="193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84E11-5F0A-D730-5AD0-38EF6F3DA5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BDA859-5ECF-2E26-6A03-BAA704CF01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90D659-0CEC-449F-9FAF-76B96D0FA3EB}" type="datetimeFigureOut">
              <a:rPr lang="en-US" smtClean="0"/>
              <a:t>11/28/2023</a:t>
            </a:fld>
            <a:endParaRPr lang="en-US"/>
          </a:p>
        </p:txBody>
      </p:sp>
      <p:sp>
        <p:nvSpPr>
          <p:cNvPr id="4" name="Footer Placeholder 3">
            <a:extLst>
              <a:ext uri="{FF2B5EF4-FFF2-40B4-BE49-F238E27FC236}">
                <a16:creationId xmlns:a16="http://schemas.microsoft.com/office/drawing/2014/main" id="{475B8A2E-0257-0084-5C98-DC24A430B3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E77DA3-D041-1B5B-B940-508004C49F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6AC6D7-230B-4F7D-9DB8-6D4718C9EBB7}" type="slidenum">
              <a:rPr lang="en-US" smtClean="0"/>
              <a:t>‹#›</a:t>
            </a:fld>
            <a:endParaRPr lang="en-US"/>
          </a:p>
        </p:txBody>
      </p:sp>
    </p:spTree>
    <p:extLst>
      <p:ext uri="{BB962C8B-B14F-4D97-AF65-F5344CB8AC3E}">
        <p14:creationId xmlns:p14="http://schemas.microsoft.com/office/powerpoint/2010/main" val="342670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6E467-4EE7-6640-9D16-50BB6EEB0621}"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15AA-F203-3848-A7EF-20ACF016899F}" type="slidenum">
              <a:rPr lang="en-US" smtClean="0"/>
              <a:t>‹#›</a:t>
            </a:fld>
            <a:endParaRPr lang="en-US"/>
          </a:p>
        </p:txBody>
      </p:sp>
    </p:spTree>
    <p:extLst>
      <p:ext uri="{BB962C8B-B14F-4D97-AF65-F5344CB8AC3E}">
        <p14:creationId xmlns:p14="http://schemas.microsoft.com/office/powerpoint/2010/main" val="235362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laceholder image Insert-Cut-Past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684C1A5-7C4A-3A6B-0729-8F72D9E6115C}"/>
              </a:ext>
            </a:extLst>
          </p:cNvPr>
          <p:cNvSpPr>
            <a:spLocks noGrp="1"/>
          </p:cNvSpPr>
          <p:nvPr>
            <p:ph type="pic" sz="quarter" idx="13" hasCustomPrompt="1"/>
          </p:nvPr>
        </p:nvSpPr>
        <p:spPr>
          <a:xfrm>
            <a:off x="0" y="-35594"/>
            <a:ext cx="12281444" cy="4599657"/>
          </a:xfrm>
          <a:prstGeom prst="rect">
            <a:avLst/>
          </a:prstGeom>
        </p:spPr>
        <p:txBody>
          <a:bodyPr/>
          <a:lstStyle>
            <a:lvl1pPr>
              <a:defRPr b="0" i="0">
                <a:latin typeface="Poppins" pitchFamily="2" charset="77"/>
              </a:defRPr>
            </a:lvl1pPr>
          </a:lstStyle>
          <a:p>
            <a:r>
              <a:rPr lang="en-US" dirty="0"/>
              <a:t>Insert image </a:t>
            </a:r>
          </a:p>
        </p:txBody>
      </p:sp>
      <p:sp>
        <p:nvSpPr>
          <p:cNvPr id="2" name="TextBox 1">
            <a:extLst>
              <a:ext uri="{FF2B5EF4-FFF2-40B4-BE49-F238E27FC236}">
                <a16:creationId xmlns:a16="http://schemas.microsoft.com/office/drawing/2014/main" id="{8FD4674C-8C73-8387-5E4D-2FB42514C12C}"/>
              </a:ext>
            </a:extLst>
          </p:cNvPr>
          <p:cNvSpPr txBox="1"/>
          <p:nvPr userDrawn="1"/>
        </p:nvSpPr>
        <p:spPr>
          <a:xfrm>
            <a:off x="862881" y="5044829"/>
            <a:ext cx="11103789" cy="338554"/>
          </a:xfrm>
          <a:prstGeom prst="rect">
            <a:avLst/>
          </a:prstGeom>
          <a:noFill/>
        </p:spPr>
        <p:txBody>
          <a:bodyPr wrap="square" rtlCol="0">
            <a:spAutoFit/>
          </a:bodyPr>
          <a:lstStyle/>
          <a:p>
            <a:r>
              <a:rPr lang="en-US" sz="1600" baseline="0" dirty="0"/>
              <a:t>1. Insert image in above placeholder and size with crop button then copy image- Be aware you will have a headline on the left</a:t>
            </a:r>
          </a:p>
        </p:txBody>
      </p:sp>
      <p:sp>
        <p:nvSpPr>
          <p:cNvPr id="4" name="TextBox 3">
            <a:extLst>
              <a:ext uri="{FF2B5EF4-FFF2-40B4-BE49-F238E27FC236}">
                <a16:creationId xmlns:a16="http://schemas.microsoft.com/office/drawing/2014/main" id="{EC7A28DA-16B1-794C-2A5D-1A3A52C50C6A}"/>
              </a:ext>
            </a:extLst>
          </p:cNvPr>
          <p:cNvSpPr txBox="1"/>
          <p:nvPr userDrawn="1"/>
        </p:nvSpPr>
        <p:spPr>
          <a:xfrm>
            <a:off x="862882" y="5917062"/>
            <a:ext cx="8847787" cy="338554"/>
          </a:xfrm>
          <a:prstGeom prst="rect">
            <a:avLst/>
          </a:prstGeom>
          <a:noFill/>
        </p:spPr>
        <p:txBody>
          <a:bodyPr wrap="square" rtlCol="0">
            <a:spAutoFit/>
          </a:bodyPr>
          <a:lstStyle/>
          <a:p>
            <a:r>
              <a:rPr lang="en-US" sz="1600" baseline="0" dirty="0"/>
              <a:t>3. Paste image on </a:t>
            </a:r>
            <a:r>
              <a:rPr lang="en-US" sz="1600" baseline="0" dirty="0">
                <a:solidFill>
                  <a:srgbClr val="FF0000"/>
                </a:solidFill>
              </a:rPr>
              <a:t>1_Title Slide Master with black gradient </a:t>
            </a:r>
            <a:r>
              <a:rPr lang="en-US" sz="1600" baseline="0" dirty="0"/>
              <a:t>and send to back - update text as needed </a:t>
            </a:r>
          </a:p>
        </p:txBody>
      </p:sp>
      <p:sp>
        <p:nvSpPr>
          <p:cNvPr id="5" name="TextBox 4">
            <a:extLst>
              <a:ext uri="{FF2B5EF4-FFF2-40B4-BE49-F238E27FC236}">
                <a16:creationId xmlns:a16="http://schemas.microsoft.com/office/drawing/2014/main" id="{761AF522-B71A-DD4F-439C-6D25DE077DF7}"/>
              </a:ext>
            </a:extLst>
          </p:cNvPr>
          <p:cNvSpPr txBox="1"/>
          <p:nvPr userDrawn="1"/>
        </p:nvSpPr>
        <p:spPr>
          <a:xfrm>
            <a:off x="862882" y="6376490"/>
            <a:ext cx="9507752" cy="338554"/>
          </a:xfrm>
          <a:prstGeom prst="rect">
            <a:avLst/>
          </a:prstGeom>
          <a:noFill/>
        </p:spPr>
        <p:txBody>
          <a:bodyPr wrap="square" rtlCol="0">
            <a:spAutoFit/>
          </a:bodyPr>
          <a:lstStyle/>
          <a:p>
            <a:r>
              <a:rPr lang="en-US" sz="1600" baseline="0" dirty="0"/>
              <a:t>4. In Normal mode-delete placeholder slide and add updated </a:t>
            </a:r>
            <a:r>
              <a:rPr lang="en-US" sz="1600" baseline="0" dirty="0">
                <a:solidFill>
                  <a:srgbClr val="FF0000"/>
                </a:solidFill>
              </a:rPr>
              <a:t>1_Title Slide Master</a:t>
            </a:r>
            <a:r>
              <a:rPr lang="en-US" sz="1600" baseline="0" dirty="0"/>
              <a:t> slide to presentation. </a:t>
            </a:r>
          </a:p>
        </p:txBody>
      </p:sp>
      <p:sp>
        <p:nvSpPr>
          <p:cNvPr id="6" name="TextBox 5">
            <a:extLst>
              <a:ext uri="{FF2B5EF4-FFF2-40B4-BE49-F238E27FC236}">
                <a16:creationId xmlns:a16="http://schemas.microsoft.com/office/drawing/2014/main" id="{281EF4B4-3143-A6B6-853C-4153DFD4080E}"/>
              </a:ext>
            </a:extLst>
          </p:cNvPr>
          <p:cNvSpPr txBox="1"/>
          <p:nvPr userDrawn="1"/>
        </p:nvSpPr>
        <p:spPr>
          <a:xfrm>
            <a:off x="862882" y="5479074"/>
            <a:ext cx="7083381" cy="338554"/>
          </a:xfrm>
          <a:prstGeom prst="rect">
            <a:avLst/>
          </a:prstGeom>
          <a:noFill/>
        </p:spPr>
        <p:txBody>
          <a:bodyPr wrap="square" rtlCol="0">
            <a:spAutoFit/>
          </a:bodyPr>
          <a:lstStyle/>
          <a:p>
            <a:r>
              <a:rPr lang="en-US" sz="1600" baseline="0" dirty="0"/>
              <a:t>2. Go to View &gt; Slide Master</a:t>
            </a:r>
          </a:p>
        </p:txBody>
      </p:sp>
      <p:sp>
        <p:nvSpPr>
          <p:cNvPr id="3" name="TextBox 2">
            <a:extLst>
              <a:ext uri="{FF2B5EF4-FFF2-40B4-BE49-F238E27FC236}">
                <a16:creationId xmlns:a16="http://schemas.microsoft.com/office/drawing/2014/main" id="{630A956C-1347-CA0D-D4D8-A297D8E6D2AB}"/>
              </a:ext>
            </a:extLst>
          </p:cNvPr>
          <p:cNvSpPr txBox="1"/>
          <p:nvPr userDrawn="1"/>
        </p:nvSpPr>
        <p:spPr>
          <a:xfrm>
            <a:off x="862882" y="4663497"/>
            <a:ext cx="11103789" cy="338554"/>
          </a:xfrm>
          <a:prstGeom prst="rect">
            <a:avLst/>
          </a:prstGeom>
          <a:noFill/>
        </p:spPr>
        <p:txBody>
          <a:bodyPr wrap="square" rtlCol="0">
            <a:spAutoFit/>
          </a:bodyPr>
          <a:lstStyle/>
          <a:p>
            <a:r>
              <a:rPr lang="en-US" sz="1600" b="1" i="0" baseline="0" dirty="0">
                <a:solidFill>
                  <a:srgbClr val="FF0000"/>
                </a:solidFill>
              </a:rPr>
              <a:t>TITLE SLIDE SET UP INSTRUCTIONS</a:t>
            </a:r>
          </a:p>
        </p:txBody>
      </p:sp>
      <p:pic>
        <p:nvPicPr>
          <p:cNvPr id="10" name="Picture 9" descr="A close-up of a cross&#10;&#10;Description automatically generated">
            <a:extLst>
              <a:ext uri="{FF2B5EF4-FFF2-40B4-BE49-F238E27FC236}">
                <a16:creationId xmlns:a16="http://schemas.microsoft.com/office/drawing/2014/main" id="{D8C98731-53E0-B099-B7C7-15FEFEADC2B7}"/>
              </a:ext>
            </a:extLst>
          </p:cNvPr>
          <p:cNvPicPr>
            <a:picLocks noChangeAspect="1"/>
          </p:cNvPicPr>
          <p:nvPr userDrawn="1"/>
        </p:nvPicPr>
        <p:blipFill rotWithShape="1">
          <a:blip r:embed="rId2"/>
          <a:srcRect l="-758" t="16513" r="1645" b="15406"/>
          <a:stretch/>
        </p:blipFill>
        <p:spPr>
          <a:xfrm>
            <a:off x="-94004" y="-4374"/>
            <a:ext cx="12281444" cy="4611215"/>
          </a:xfrm>
          <a:prstGeom prst="rect">
            <a:avLst/>
          </a:prstGeom>
        </p:spPr>
      </p:pic>
    </p:spTree>
    <p:extLst>
      <p:ext uri="{BB962C8B-B14F-4D97-AF65-F5344CB8AC3E}">
        <p14:creationId xmlns:p14="http://schemas.microsoft.com/office/powerpoint/2010/main" val="37037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A close-up of a cross&#10;&#10;Description automatically generated">
            <a:extLst>
              <a:ext uri="{FF2B5EF4-FFF2-40B4-BE49-F238E27FC236}">
                <a16:creationId xmlns:a16="http://schemas.microsoft.com/office/drawing/2014/main" id="{EE534306-81EA-0288-5E41-F7E9AC719559}"/>
              </a:ext>
            </a:extLst>
          </p:cNvPr>
          <p:cNvPicPr>
            <a:picLocks noChangeAspect="1"/>
          </p:cNvPicPr>
          <p:nvPr userDrawn="1"/>
        </p:nvPicPr>
        <p:blipFill rotWithShape="1">
          <a:blip r:embed="rId2"/>
          <a:srcRect l="-758" t="16513" r="1645" b="15406"/>
          <a:stretch/>
        </p:blipFill>
        <p:spPr>
          <a:xfrm>
            <a:off x="-94005" y="-4374"/>
            <a:ext cx="12330513" cy="4611215"/>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F4E7BDA6-B3CF-9FAE-D1AE-ED5BE5F6A5D2}"/>
              </a:ext>
            </a:extLst>
          </p:cNvPr>
          <p:cNvPicPr>
            <a:picLocks noChangeAspect="1"/>
          </p:cNvPicPr>
          <p:nvPr userDrawn="1"/>
        </p:nvPicPr>
        <p:blipFill>
          <a:blip r:embed="rId3"/>
          <a:stretch>
            <a:fillRect/>
          </a:stretch>
        </p:blipFill>
        <p:spPr>
          <a:xfrm>
            <a:off x="-44935" y="-4374"/>
            <a:ext cx="9559086" cy="4683028"/>
          </a:xfrm>
          <a:prstGeom prst="rect">
            <a:avLst/>
          </a:prstGeom>
        </p:spPr>
      </p:pic>
      <p:pic>
        <p:nvPicPr>
          <p:cNvPr id="3" name="Picture 2" descr="A red and white rectangle&#10;&#10;Description automatically generated with low confidence">
            <a:extLst>
              <a:ext uri="{FF2B5EF4-FFF2-40B4-BE49-F238E27FC236}">
                <a16:creationId xmlns:a16="http://schemas.microsoft.com/office/drawing/2014/main" id="{6345F818-F8D1-DB5D-30B5-FCA52A1854E9}"/>
              </a:ext>
            </a:extLst>
          </p:cNvPr>
          <p:cNvPicPr>
            <a:picLocks noChangeAspect="1"/>
          </p:cNvPicPr>
          <p:nvPr userDrawn="1"/>
        </p:nvPicPr>
        <p:blipFill>
          <a:blip r:embed="rId4"/>
          <a:stretch>
            <a:fillRect/>
          </a:stretch>
        </p:blipFill>
        <p:spPr>
          <a:xfrm>
            <a:off x="-44935" y="4563758"/>
            <a:ext cx="12281444" cy="2294242"/>
          </a:xfrm>
          <a:prstGeom prst="rect">
            <a:avLst/>
          </a:prstGeom>
        </p:spPr>
      </p:pic>
      <p:sp>
        <p:nvSpPr>
          <p:cNvPr id="6" name="Title 3">
            <a:extLst>
              <a:ext uri="{FF2B5EF4-FFF2-40B4-BE49-F238E27FC236}">
                <a16:creationId xmlns:a16="http://schemas.microsoft.com/office/drawing/2014/main" id="{86FE4DC1-4D4F-774B-4554-4939B1F0FE7B}"/>
              </a:ext>
            </a:extLst>
          </p:cNvPr>
          <p:cNvSpPr txBox="1">
            <a:spLocks/>
          </p:cNvSpPr>
          <p:nvPr userDrawn="1"/>
        </p:nvSpPr>
        <p:spPr>
          <a:xfrm>
            <a:off x="837933" y="2153006"/>
            <a:ext cx="9381537" cy="2147004"/>
          </a:xfrm>
          <a:prstGeom prst="rect">
            <a:avLst/>
          </a:prstGeom>
          <a:noFill/>
        </p:spPr>
        <p:txBody>
          <a:bodyPr>
            <a:noAutofit/>
          </a:bodyPr>
          <a:lstStyle>
            <a:lvl1pPr algn="l" defTabSz="914400" rtl="0" eaLnBrk="1" latinLnBrk="0" hangingPunct="1">
              <a:lnSpc>
                <a:spcPct val="90000"/>
              </a:lnSpc>
              <a:spcBef>
                <a:spcPct val="0"/>
              </a:spcBef>
              <a:buNone/>
              <a:defRPr sz="4930" kern="1200" cap="all" baseline="0">
                <a:solidFill>
                  <a:schemeClr val="bg1"/>
                </a:solidFill>
                <a:latin typeface="Poppins Black" pitchFamily="2" charset="77"/>
                <a:ea typeface="+mj-ea"/>
                <a:cs typeface="+mj-cs"/>
              </a:defRPr>
            </a:lvl1pPr>
          </a:lstStyle>
          <a:p>
            <a:r>
              <a:rPr lang="en-US" b="1" i="0" dirty="0">
                <a:latin typeface="Poppins" pitchFamily="2" charset="77"/>
                <a:cs typeface="Poppins" pitchFamily="2" charset="77"/>
              </a:rPr>
              <a:t>The Call to Teach</a:t>
            </a:r>
          </a:p>
        </p:txBody>
      </p:sp>
      <p:sp>
        <p:nvSpPr>
          <p:cNvPr id="8" name="Title 3">
            <a:extLst>
              <a:ext uri="{FF2B5EF4-FFF2-40B4-BE49-F238E27FC236}">
                <a16:creationId xmlns:a16="http://schemas.microsoft.com/office/drawing/2014/main" id="{94BF574C-7D58-1547-8B8E-89172F1AD815}"/>
              </a:ext>
            </a:extLst>
          </p:cNvPr>
          <p:cNvSpPr txBox="1">
            <a:spLocks/>
          </p:cNvSpPr>
          <p:nvPr userDrawn="1"/>
        </p:nvSpPr>
        <p:spPr>
          <a:xfrm>
            <a:off x="837933" y="2773581"/>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0" i="0" baseline="0" dirty="0">
                <a:solidFill>
                  <a:schemeClr val="bg1"/>
                </a:solidFill>
                <a:effectLst/>
                <a:latin typeface="Poppins Medium" pitchFamily="2" charset="77"/>
                <a:cs typeface="Poppins Medium" pitchFamily="2" charset="77"/>
              </a:rPr>
              <a:t>Church Guidance for Catholic Teachers</a:t>
            </a:r>
          </a:p>
        </p:txBody>
      </p:sp>
      <p:sp>
        <p:nvSpPr>
          <p:cNvPr id="10" name="Title 3">
            <a:extLst>
              <a:ext uri="{FF2B5EF4-FFF2-40B4-BE49-F238E27FC236}">
                <a16:creationId xmlns:a16="http://schemas.microsoft.com/office/drawing/2014/main" id="{A722A7BD-287F-344E-79F5-6CD63BF24513}"/>
              </a:ext>
            </a:extLst>
          </p:cNvPr>
          <p:cNvSpPr txBox="1">
            <a:spLocks/>
          </p:cNvSpPr>
          <p:nvPr userDrawn="1"/>
        </p:nvSpPr>
        <p:spPr>
          <a:xfrm>
            <a:off x="837933" y="3716466"/>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b="0" i="0" baseline="0" dirty="0">
              <a:solidFill>
                <a:schemeClr val="bg1"/>
              </a:solidFill>
              <a:effectLst/>
              <a:latin typeface="Poppins Medium" pitchFamily="2" charset="77"/>
              <a:cs typeface="Poppins Medium" pitchFamily="2" charset="77"/>
            </a:endParaRPr>
          </a:p>
        </p:txBody>
      </p:sp>
    </p:spTree>
    <p:extLst>
      <p:ext uri="{BB962C8B-B14F-4D97-AF65-F5344CB8AC3E}">
        <p14:creationId xmlns:p14="http://schemas.microsoft.com/office/powerpoint/2010/main" val="323863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SAMPLE">
    <p:spTree>
      <p:nvGrpSpPr>
        <p:cNvPr id="1" name=""/>
        <p:cNvGrpSpPr/>
        <p:nvPr/>
      </p:nvGrpSpPr>
      <p:grpSpPr>
        <a:xfrm>
          <a:off x="0" y="0"/>
          <a:ext cx="0" cy="0"/>
          <a:chOff x="0" y="0"/>
          <a:chExt cx="0" cy="0"/>
        </a:xfrm>
      </p:grpSpPr>
      <p:pic>
        <p:nvPicPr>
          <p:cNvPr id="3" name="Picture 2" descr="A red and white rectangle&#10;&#10;Description automatically generated with low confidence">
            <a:extLst>
              <a:ext uri="{FF2B5EF4-FFF2-40B4-BE49-F238E27FC236}">
                <a16:creationId xmlns:a16="http://schemas.microsoft.com/office/drawing/2014/main" id="{DA84C3DD-FF71-362E-7CBF-E7EB49EB6CFB}"/>
              </a:ext>
            </a:extLst>
          </p:cNvPr>
          <p:cNvPicPr>
            <a:picLocks noChangeAspect="1"/>
          </p:cNvPicPr>
          <p:nvPr userDrawn="1"/>
        </p:nvPicPr>
        <p:blipFill>
          <a:blip r:embed="rId2"/>
          <a:stretch>
            <a:fillRect/>
          </a:stretch>
        </p:blipFill>
        <p:spPr>
          <a:xfrm>
            <a:off x="-44935" y="4563758"/>
            <a:ext cx="12281444" cy="2294242"/>
          </a:xfrm>
          <a:prstGeom prst="rect">
            <a:avLst/>
          </a:prstGeom>
        </p:spPr>
      </p:pic>
      <p:pic>
        <p:nvPicPr>
          <p:cNvPr id="4" name="Picture Placeholder 12" descr="A statue of a person holding a book&#10;&#10;Description automatically generated with medium confidence">
            <a:extLst>
              <a:ext uri="{FF2B5EF4-FFF2-40B4-BE49-F238E27FC236}">
                <a16:creationId xmlns:a16="http://schemas.microsoft.com/office/drawing/2014/main" id="{B64FDACF-F2E6-4F48-C0BC-027B82EA2D22}"/>
              </a:ext>
            </a:extLst>
          </p:cNvPr>
          <p:cNvPicPr>
            <a:picLocks noChangeAspect="1"/>
          </p:cNvPicPr>
          <p:nvPr userDrawn="1"/>
        </p:nvPicPr>
        <p:blipFill rotWithShape="1">
          <a:blip r:embed="rId3">
            <a:alphaModFix/>
          </a:blip>
          <a:srcRect l="488" t="10575" r="14123" b="41514"/>
          <a:stretch/>
        </p:blipFill>
        <p:spPr>
          <a:xfrm>
            <a:off x="-44935" y="-119576"/>
            <a:ext cx="12281444" cy="4683334"/>
          </a:xfrm>
          <a:prstGeom prst="rect">
            <a:avLst/>
          </a:prstGeom>
        </p:spPr>
      </p:pic>
      <p:pic>
        <p:nvPicPr>
          <p:cNvPr id="5" name="Picture 4" descr="A picture containing black, darkness&#10;&#10;Description automatically generated">
            <a:extLst>
              <a:ext uri="{FF2B5EF4-FFF2-40B4-BE49-F238E27FC236}">
                <a16:creationId xmlns:a16="http://schemas.microsoft.com/office/drawing/2014/main" id="{3AAC39D5-C0AC-45D4-B409-2930E2643375}"/>
              </a:ext>
            </a:extLst>
          </p:cNvPr>
          <p:cNvPicPr>
            <a:picLocks noChangeAspect="1"/>
          </p:cNvPicPr>
          <p:nvPr userDrawn="1"/>
        </p:nvPicPr>
        <p:blipFill>
          <a:blip r:embed="rId4"/>
          <a:stretch>
            <a:fillRect/>
          </a:stretch>
        </p:blipFill>
        <p:spPr>
          <a:xfrm>
            <a:off x="-44935" y="-119576"/>
            <a:ext cx="9514654" cy="4683334"/>
          </a:xfrm>
          <a:prstGeom prst="rect">
            <a:avLst/>
          </a:prstGeom>
        </p:spPr>
      </p:pic>
      <p:sp>
        <p:nvSpPr>
          <p:cNvPr id="6" name="Title 3">
            <a:extLst>
              <a:ext uri="{FF2B5EF4-FFF2-40B4-BE49-F238E27FC236}">
                <a16:creationId xmlns:a16="http://schemas.microsoft.com/office/drawing/2014/main" id="{1177D75A-F756-61DD-69BA-1CED619689DA}"/>
              </a:ext>
            </a:extLst>
          </p:cNvPr>
          <p:cNvSpPr txBox="1">
            <a:spLocks/>
          </p:cNvSpPr>
          <p:nvPr userDrawn="1"/>
        </p:nvSpPr>
        <p:spPr>
          <a:xfrm>
            <a:off x="837933" y="587724"/>
            <a:ext cx="9381537" cy="2147004"/>
          </a:xfrm>
          <a:prstGeom prst="rect">
            <a:avLst/>
          </a:prstGeom>
          <a:noFill/>
        </p:spPr>
        <p:txBody>
          <a:bodyPr>
            <a:noAutofit/>
          </a:bodyPr>
          <a:lstStyle>
            <a:lvl1pPr algn="l" defTabSz="914400" rtl="0" eaLnBrk="1" latinLnBrk="0" hangingPunct="1">
              <a:lnSpc>
                <a:spcPct val="90000"/>
              </a:lnSpc>
              <a:spcBef>
                <a:spcPct val="0"/>
              </a:spcBef>
              <a:buNone/>
              <a:defRPr sz="4930" kern="1200" cap="all" baseline="0">
                <a:solidFill>
                  <a:schemeClr val="bg1"/>
                </a:solidFill>
                <a:latin typeface="Poppins Black" pitchFamily="2" charset="77"/>
                <a:ea typeface="+mj-ea"/>
                <a:cs typeface="+mj-cs"/>
              </a:defRPr>
            </a:lvl1pPr>
          </a:lstStyle>
          <a:p>
            <a:r>
              <a:rPr lang="en-US" b="1" i="0" dirty="0">
                <a:latin typeface="Poppins" pitchFamily="2" charset="77"/>
                <a:cs typeface="Poppins" pitchFamily="2" charset="77"/>
              </a:rPr>
              <a:t>Guide for </a:t>
            </a:r>
            <a:br>
              <a:rPr lang="en-US" b="1" i="0" dirty="0">
                <a:latin typeface="Poppins" pitchFamily="2" charset="77"/>
                <a:cs typeface="Poppins" pitchFamily="2" charset="77"/>
              </a:rPr>
            </a:br>
            <a:r>
              <a:rPr lang="en-US" b="1" i="0" dirty="0">
                <a:latin typeface="Poppins" pitchFamily="2" charset="77"/>
                <a:cs typeface="Poppins" pitchFamily="2" charset="77"/>
              </a:rPr>
              <a:t>the Catholic </a:t>
            </a:r>
            <a:br>
              <a:rPr lang="en-US" b="1" i="0" dirty="0">
                <a:latin typeface="Poppins" pitchFamily="2" charset="77"/>
                <a:cs typeface="Poppins" pitchFamily="2" charset="77"/>
              </a:rPr>
            </a:br>
            <a:r>
              <a:rPr lang="en-US" b="1" i="0" dirty="0">
                <a:latin typeface="Poppins" pitchFamily="2" charset="77"/>
                <a:cs typeface="Poppins" pitchFamily="2" charset="77"/>
              </a:rPr>
              <a:t>Reader</a:t>
            </a:r>
          </a:p>
        </p:txBody>
      </p:sp>
      <p:sp>
        <p:nvSpPr>
          <p:cNvPr id="8" name="Title 3">
            <a:extLst>
              <a:ext uri="{FF2B5EF4-FFF2-40B4-BE49-F238E27FC236}">
                <a16:creationId xmlns:a16="http://schemas.microsoft.com/office/drawing/2014/main" id="{727A995E-BA9C-D38A-783F-A9BD164B4155}"/>
              </a:ext>
            </a:extLst>
          </p:cNvPr>
          <p:cNvSpPr txBox="1">
            <a:spLocks/>
          </p:cNvSpPr>
          <p:nvPr userDrawn="1"/>
        </p:nvSpPr>
        <p:spPr>
          <a:xfrm>
            <a:off x="837933" y="2773581"/>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0" i="0" baseline="0" dirty="0">
                <a:solidFill>
                  <a:schemeClr val="bg1"/>
                </a:solidFill>
                <a:effectLst/>
                <a:latin typeface="Poppins Medium" pitchFamily="2" charset="77"/>
                <a:cs typeface="Poppins Medium" pitchFamily="2" charset="77"/>
              </a:rPr>
              <a:t>Selected </a:t>
            </a:r>
            <a:r>
              <a:rPr lang="en-US" sz="1800" b="0" i="0" baseline="0" dirty="0">
                <a:solidFill>
                  <a:schemeClr val="bg1"/>
                </a:solidFill>
                <a:effectLst/>
                <a:latin typeface="Poppins" pitchFamily="2" charset="77"/>
                <a:cs typeface="Poppins" pitchFamily="2" charset="77"/>
              </a:rPr>
              <a:t>Reading</a:t>
            </a:r>
            <a:r>
              <a:rPr lang="en-US" sz="1800" b="0" i="0" baseline="0" dirty="0">
                <a:solidFill>
                  <a:schemeClr val="bg1"/>
                </a:solidFill>
                <a:effectLst/>
                <a:latin typeface="Poppins Medium" pitchFamily="2" charset="77"/>
                <a:cs typeface="Poppins Medium" pitchFamily="2" charset="77"/>
              </a:rPr>
              <a:t> List, Rubric, and</a:t>
            </a:r>
            <a:br>
              <a:rPr lang="en-US" sz="1800" b="0" i="0" baseline="0" dirty="0">
                <a:solidFill>
                  <a:schemeClr val="bg1"/>
                </a:solidFill>
                <a:effectLst/>
                <a:latin typeface="Poppins Medium" pitchFamily="2" charset="77"/>
                <a:cs typeface="Poppins Medium" pitchFamily="2" charset="77"/>
              </a:rPr>
            </a:br>
            <a:r>
              <a:rPr lang="en-US" sz="1800" b="0" i="0" baseline="0" dirty="0">
                <a:solidFill>
                  <a:schemeClr val="bg1"/>
                </a:solidFill>
                <a:effectLst/>
                <a:latin typeface="Poppins Medium" pitchFamily="2" charset="77"/>
                <a:cs typeface="Poppins Medium" pitchFamily="2" charset="77"/>
              </a:rPr>
              <a:t>Rationale for Catholic Education</a:t>
            </a:r>
          </a:p>
        </p:txBody>
      </p:sp>
      <p:sp>
        <p:nvSpPr>
          <p:cNvPr id="9" name="Title 3">
            <a:extLst>
              <a:ext uri="{FF2B5EF4-FFF2-40B4-BE49-F238E27FC236}">
                <a16:creationId xmlns:a16="http://schemas.microsoft.com/office/drawing/2014/main" id="{3D360B24-E03E-2F14-56D3-4563C1244798}"/>
              </a:ext>
            </a:extLst>
          </p:cNvPr>
          <p:cNvSpPr txBox="1">
            <a:spLocks/>
          </p:cNvSpPr>
          <p:nvPr userDrawn="1"/>
        </p:nvSpPr>
        <p:spPr>
          <a:xfrm>
            <a:off x="837933" y="3716466"/>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baseline="0" dirty="0">
                <a:solidFill>
                  <a:schemeClr val="bg1"/>
                </a:solidFill>
                <a:effectLst/>
                <a:latin typeface="Poppins Medium" pitchFamily="2" charset="77"/>
                <a:cs typeface="Poppins Medium" pitchFamily="2" charset="77"/>
              </a:rPr>
              <a:t>By Denise L. Donohue, Ed.D., and Daniel P., Ed.D.</a:t>
            </a:r>
          </a:p>
        </p:txBody>
      </p:sp>
    </p:spTree>
    <p:extLst>
      <p:ext uri="{BB962C8B-B14F-4D97-AF65-F5344CB8AC3E}">
        <p14:creationId xmlns:p14="http://schemas.microsoft.com/office/powerpoint/2010/main" val="36353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54E688-04F9-4E80-F6E0-8CF9C8A1B3F1}"/>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0E4C99EB-482E-A73C-3ECF-8556BA685B0D}"/>
              </a:ext>
            </a:extLst>
          </p:cNvPr>
          <p:cNvSpPr>
            <a:spLocks noGrp="1"/>
          </p:cNvSpPr>
          <p:nvPr>
            <p:ph type="title"/>
          </p:nvPr>
        </p:nvSpPr>
        <p:spPr>
          <a:xfrm>
            <a:off x="476693" y="1446289"/>
            <a:ext cx="8500039" cy="1230108"/>
          </a:xfrm>
          <a:prstGeom prst="rect">
            <a:avLst/>
          </a:prstGeom>
        </p:spPr>
        <p:txBody>
          <a:bodyPr/>
          <a:lstStyle>
            <a:lvl1pPr>
              <a:defRPr baseline="0">
                <a:latin typeface="Poppins Medium" pitchFamily="2" charset="77"/>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212561D6-4D65-14FE-226C-90999A2A18E0}"/>
              </a:ext>
            </a:extLst>
          </p:cNvPr>
          <p:cNvSpPr>
            <a:spLocks noGrp="1"/>
          </p:cNvSpPr>
          <p:nvPr>
            <p:ph idx="1"/>
          </p:nvPr>
        </p:nvSpPr>
        <p:spPr>
          <a:xfrm>
            <a:off x="476693" y="2792590"/>
            <a:ext cx="10515600" cy="3432768"/>
          </a:xfrm>
          <a:prstGeom prst="rect">
            <a:avLst/>
          </a:prstGeo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buClr>
                <a:srgbClr val="C00000"/>
              </a:buClr>
              <a:defRPr b="0" i="0">
                <a:latin typeface="Poppins" pitchFamily="2" charset="77"/>
              </a:defRPr>
            </a:lvl4pPr>
            <a:lvl5pPr>
              <a:buClr>
                <a:srgbClr val="C00000"/>
              </a:buClr>
              <a:defRPr b="0" i="0">
                <a:latin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443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C1A5FF-88B1-0A01-4A03-6C2115D98A9B}"/>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676249D4-6BA8-F561-5F76-6AE4BAD64800}"/>
              </a:ext>
            </a:extLst>
          </p:cNvPr>
          <p:cNvSpPr txBox="1">
            <a:spLocks/>
          </p:cNvSpPr>
          <p:nvPr userDrawn="1"/>
        </p:nvSpPr>
        <p:spPr>
          <a:xfrm>
            <a:off x="476693" y="1446289"/>
            <a:ext cx="8500039" cy="1230108"/>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Poppins Medium" pitchFamily="2" charset="77"/>
                <a:ea typeface="+mj-ea"/>
                <a:cs typeface="+mj-cs"/>
              </a:defRPr>
            </a:lvl1pPr>
          </a:lstStyle>
          <a:p>
            <a:r>
              <a:rPr lang="en-US" dirty="0"/>
              <a:t>The Call to Lead</a:t>
            </a:r>
          </a:p>
        </p:txBody>
      </p:sp>
      <p:sp>
        <p:nvSpPr>
          <p:cNvPr id="5" name="Content Placeholder 2">
            <a:extLst>
              <a:ext uri="{FF2B5EF4-FFF2-40B4-BE49-F238E27FC236}">
                <a16:creationId xmlns:a16="http://schemas.microsoft.com/office/drawing/2014/main" id="{6552B829-DE3C-DCAD-5CA5-0A5B038CF1EC}"/>
              </a:ext>
            </a:extLst>
          </p:cNvPr>
          <p:cNvSpPr>
            <a:spLocks noGrp="1"/>
          </p:cNvSpPr>
          <p:nvPr>
            <p:ph idx="1" hasCustomPrompt="1"/>
          </p:nvPr>
        </p:nvSpPr>
        <p:spPr>
          <a:xfrm>
            <a:off x="476693" y="2792590"/>
            <a:ext cx="10515600" cy="3432768"/>
          </a:xfrm>
          <a:prstGeom prst="rect">
            <a:avLst/>
          </a:prstGeo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buClr>
                <a:srgbClr val="C00000"/>
              </a:buClr>
              <a:defRPr b="0" i="0">
                <a:latin typeface="Poppins" pitchFamily="2" charset="77"/>
              </a:defRPr>
            </a:lvl4pPr>
            <a:lvl5pPr>
              <a:buClr>
                <a:srgbClr val="C00000"/>
              </a:buClr>
              <a:defRPr b="0" i="0">
                <a:latin typeface="Poppins" pitchFamily="2" charset="77"/>
              </a:defRPr>
            </a:lvl5pPr>
          </a:lstStyle>
          <a:p>
            <a:pPr lvl="0"/>
            <a:r>
              <a:rPr lang="en-US" dirty="0"/>
              <a:t>Church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183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071F28-9FCA-ED75-9748-D47D7F60F2FC}"/>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D71C8387-175D-80B4-5343-617F86DA9A97}"/>
              </a:ext>
            </a:extLst>
          </p:cNvPr>
          <p:cNvSpPr txBox="1">
            <a:spLocks/>
          </p:cNvSpPr>
          <p:nvPr userDrawn="1"/>
        </p:nvSpPr>
        <p:spPr>
          <a:xfrm>
            <a:off x="476693" y="95947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baseline="0">
                <a:solidFill>
                  <a:schemeClr val="tx1"/>
                </a:solidFill>
                <a:latin typeface="Poppins Medium" pitchFamily="2" charset="77"/>
                <a:ea typeface="+mj-ea"/>
                <a:cs typeface="+mj-cs"/>
              </a:defRPr>
            </a:lvl1pPr>
          </a:lstStyle>
          <a:p>
            <a:r>
              <a:rPr lang="en-US" dirty="0"/>
              <a:t>Click to edit Master title style</a:t>
            </a:r>
          </a:p>
        </p:txBody>
      </p:sp>
      <p:sp>
        <p:nvSpPr>
          <p:cNvPr id="5" name="Content Placeholder 2">
            <a:extLst>
              <a:ext uri="{FF2B5EF4-FFF2-40B4-BE49-F238E27FC236}">
                <a16:creationId xmlns:a16="http://schemas.microsoft.com/office/drawing/2014/main" id="{28CD7B68-E84D-43BA-06CD-B319EDFE4BD5}"/>
              </a:ext>
            </a:extLst>
          </p:cNvPr>
          <p:cNvSpPr>
            <a:spLocks noGrp="1"/>
          </p:cNvSpPr>
          <p:nvPr>
            <p:ph idx="11"/>
          </p:nvPr>
        </p:nvSpPr>
        <p:spPr>
          <a:xfrm>
            <a:off x="4781457" y="2559676"/>
            <a:ext cx="6478448" cy="3811588"/>
          </a:xfrm>
          <a:prstGeom prst="rect">
            <a:avLst/>
          </a:prstGeom>
        </p:spPr>
        <p:txBody>
          <a:bodyPr/>
          <a:lstStyle>
            <a:lvl1pPr>
              <a:defRPr sz="3200" b="0" i="0">
                <a:latin typeface="Poppins" pitchFamily="2" charset="77"/>
              </a:defRPr>
            </a:lvl1pPr>
            <a:lvl2pPr>
              <a:defRPr sz="2800" b="0" i="0">
                <a:latin typeface="Poppins" pitchFamily="2" charset="77"/>
              </a:defRPr>
            </a:lvl2pPr>
            <a:lvl3pPr>
              <a:defRPr sz="2400" b="0" i="0">
                <a:latin typeface="Poppins" pitchFamily="2" charset="77"/>
              </a:defRPr>
            </a:lvl3pPr>
            <a:lvl4pPr>
              <a:defRPr sz="2000" b="0" i="0">
                <a:latin typeface="Poppins" pitchFamily="2" charset="77"/>
              </a:defRPr>
            </a:lvl4pPr>
            <a:lvl5pPr>
              <a:defRPr sz="2000" b="0" i="0">
                <a:latin typeface="Poppins"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FCBA3E44-86DA-8692-2E07-4E4570E54FAF}"/>
              </a:ext>
            </a:extLst>
          </p:cNvPr>
          <p:cNvSpPr>
            <a:spLocks noGrp="1"/>
          </p:cNvSpPr>
          <p:nvPr>
            <p:ph type="body" sz="half" idx="2"/>
          </p:nvPr>
        </p:nvSpPr>
        <p:spPr>
          <a:xfrm>
            <a:off x="476693" y="2559676"/>
            <a:ext cx="3932237" cy="3811588"/>
          </a:xfrm>
          <a:prstGeom prst="rect">
            <a:avLst/>
          </a:prstGeom>
        </p:spPr>
        <p:txBody>
          <a:bodyPr/>
          <a:lstStyle>
            <a:lvl1pPr marL="0" indent="0">
              <a:buNone/>
              <a:defRPr sz="1600" b="0" i="0">
                <a:latin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643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D087E4-920A-3BAD-0956-BAFBFF2A1B38}"/>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AE4D6A3C-AEB2-9B50-86A3-19D74590CB4C}"/>
              </a:ext>
            </a:extLst>
          </p:cNvPr>
          <p:cNvSpPr txBox="1">
            <a:spLocks/>
          </p:cNvSpPr>
          <p:nvPr userDrawn="1"/>
        </p:nvSpPr>
        <p:spPr>
          <a:xfrm>
            <a:off x="476693" y="779172"/>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baseline="0">
                <a:solidFill>
                  <a:schemeClr val="tx1"/>
                </a:solidFill>
                <a:latin typeface="Poppins Medium" pitchFamily="2" charset="77"/>
                <a:ea typeface="+mj-ea"/>
                <a:cs typeface="+mj-cs"/>
              </a:defRPr>
            </a:lvl1pPr>
          </a:lstStyle>
          <a:p>
            <a:r>
              <a:rPr lang="en-US" dirty="0"/>
              <a:t>Click to edit Master title style</a:t>
            </a:r>
          </a:p>
        </p:txBody>
      </p:sp>
      <p:sp>
        <p:nvSpPr>
          <p:cNvPr id="5" name="Picture Placeholder 2">
            <a:extLst>
              <a:ext uri="{FF2B5EF4-FFF2-40B4-BE49-F238E27FC236}">
                <a16:creationId xmlns:a16="http://schemas.microsoft.com/office/drawing/2014/main" id="{7D1141DB-6ED7-C06C-4AEC-FEEE4F4F0C83}"/>
              </a:ext>
            </a:extLst>
          </p:cNvPr>
          <p:cNvSpPr>
            <a:spLocks noGrp="1"/>
          </p:cNvSpPr>
          <p:nvPr>
            <p:ph type="pic" idx="11"/>
          </p:nvPr>
        </p:nvSpPr>
        <p:spPr>
          <a:xfrm>
            <a:off x="4820093" y="2371434"/>
            <a:ext cx="6895214" cy="3811588"/>
          </a:xfrm>
          <a:prstGeom prst="rect">
            <a:avLst/>
          </a:prstGeom>
        </p:spPr>
        <p:txBody>
          <a:bodyPr/>
          <a:lstStyle>
            <a:lvl1pPr marL="0" indent="0">
              <a:buNone/>
              <a:defRPr sz="3200" b="0" i="0">
                <a:latin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270C3143-4934-6279-3A7D-35214F86C6FD}"/>
              </a:ext>
            </a:extLst>
          </p:cNvPr>
          <p:cNvSpPr>
            <a:spLocks noGrp="1"/>
          </p:cNvSpPr>
          <p:nvPr>
            <p:ph type="body" sz="half" idx="2"/>
          </p:nvPr>
        </p:nvSpPr>
        <p:spPr>
          <a:xfrm>
            <a:off x="476693" y="2379372"/>
            <a:ext cx="3932237" cy="3811588"/>
          </a:xfrm>
          <a:prstGeom prst="rect">
            <a:avLst/>
          </a:prstGeom>
        </p:spPr>
        <p:txBody>
          <a:bodyPr/>
          <a:lstStyle>
            <a:lvl1pPr marL="0" indent="0">
              <a:buNone/>
              <a:defRPr sz="1600" b="0" i="0">
                <a:latin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64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F9A975-0C9B-AA30-D960-36C4F45A724A}"/>
              </a:ext>
            </a:extLst>
          </p:cNvPr>
          <p:cNvSpPr/>
          <p:nvPr userDrawn="1"/>
        </p:nvSpPr>
        <p:spPr>
          <a:xfrm>
            <a:off x="0" y="6473274"/>
            <a:ext cx="12192000" cy="3847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CD5C6109-1315-8174-E2B7-5CB5CB1C35D6}"/>
              </a:ext>
            </a:extLst>
          </p:cNvPr>
          <p:cNvSpPr>
            <a:spLocks noGrp="1"/>
          </p:cNvSpPr>
          <p:nvPr>
            <p:ph type="ftr" sz="quarter" idx="3"/>
          </p:nvPr>
        </p:nvSpPr>
        <p:spPr>
          <a:xfrm>
            <a:off x="7145105" y="6473274"/>
            <a:ext cx="4114800" cy="365125"/>
          </a:xfrm>
          <a:prstGeom prst="rect">
            <a:avLst/>
          </a:prstGeom>
        </p:spPr>
        <p:txBody>
          <a:bodyPr vert="horz" lIns="91440" tIns="45720" rIns="91440" bIns="45720" rtlCol="0" anchor="ctr"/>
          <a:lstStyle>
            <a:lvl1pPr algn="ctr">
              <a:defRPr sz="1000">
                <a:solidFill>
                  <a:schemeClr val="tx1">
                    <a:tint val="75000"/>
                  </a:schemeClr>
                </a:solidFill>
                <a:latin typeface="Poppins" pitchFamily="2" charset="77"/>
                <a:cs typeface="Poppins" pitchFamily="2" charset="77"/>
              </a:defRPr>
            </a:lvl1pPr>
          </a:lstStyle>
          <a:p>
            <a:endParaRPr lang="en-US" dirty="0"/>
          </a:p>
        </p:txBody>
      </p:sp>
      <p:sp>
        <p:nvSpPr>
          <p:cNvPr id="2" name="Rectangle 1">
            <a:extLst>
              <a:ext uri="{FF2B5EF4-FFF2-40B4-BE49-F238E27FC236}">
                <a16:creationId xmlns:a16="http://schemas.microsoft.com/office/drawing/2014/main" id="{357161D8-014F-8E49-B875-87A69F8147EF}"/>
              </a:ext>
            </a:extLst>
          </p:cNvPr>
          <p:cNvSpPr/>
          <p:nvPr userDrawn="1"/>
        </p:nvSpPr>
        <p:spPr>
          <a:xfrm>
            <a:off x="294472" y="6567031"/>
            <a:ext cx="664504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baseline="0" dirty="0">
                <a:solidFill>
                  <a:schemeClr val="tx1">
                    <a:lumMod val="50000"/>
                    <a:lumOff val="50000"/>
                  </a:schemeClr>
                </a:solidFill>
                <a:effectLst/>
                <a:latin typeface="Poppins" pitchFamily="2" charset="77"/>
              </a:rPr>
              <a:t>© Copyright 2023 - The Cardinal Newman Society</a:t>
            </a:r>
          </a:p>
          <a:p>
            <a:pPr algn="l"/>
            <a:endParaRPr lang="en-US" sz="800" b="0" i="0" baseline="0" dirty="0">
              <a:solidFill>
                <a:schemeClr val="tx1">
                  <a:lumMod val="50000"/>
                  <a:lumOff val="50000"/>
                </a:schemeClr>
              </a:solidFill>
              <a:latin typeface="Poppins" pitchFamily="2" charset="77"/>
            </a:endParaRPr>
          </a:p>
        </p:txBody>
      </p:sp>
      <p:sp>
        <p:nvSpPr>
          <p:cNvPr id="14" name="Date Placeholder 3">
            <a:extLst>
              <a:ext uri="{FF2B5EF4-FFF2-40B4-BE49-F238E27FC236}">
                <a16:creationId xmlns:a16="http://schemas.microsoft.com/office/drawing/2014/main" id="{E08CB532-BDC2-1C44-BECD-E5AB25DD1438}"/>
              </a:ext>
            </a:extLst>
          </p:cNvPr>
          <p:cNvSpPr txBox="1">
            <a:spLocks/>
          </p:cNvSpPr>
          <p:nvPr userDrawn="1"/>
        </p:nvSpPr>
        <p:spPr>
          <a:xfrm>
            <a:off x="10898372" y="6473274"/>
            <a:ext cx="999156" cy="309201"/>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mtClean="0">
                <a:solidFill>
                  <a:prstClr val="black">
                    <a:tint val="75000"/>
                  </a:prstClr>
                </a:solidFill>
                <a:latin typeface="Gill Sans MT" panose="020B0502020104020203"/>
              </a:rPr>
              <a:pPr/>
              <a:t>11/28/2023</a:t>
            </a:fld>
            <a:endParaRPr lang="en-US" dirty="0">
              <a:solidFill>
                <a:prstClr val="black">
                  <a:tint val="75000"/>
                </a:prstClr>
              </a:solidFill>
              <a:latin typeface="Gill Sans MT" panose="020B0502020104020203"/>
            </a:endParaRPr>
          </a:p>
        </p:txBody>
      </p:sp>
      <p:sp>
        <p:nvSpPr>
          <p:cNvPr id="17" name="Footer Placeholder 4">
            <a:extLst>
              <a:ext uri="{FF2B5EF4-FFF2-40B4-BE49-F238E27FC236}">
                <a16:creationId xmlns:a16="http://schemas.microsoft.com/office/drawing/2014/main" id="{D18A0BD6-BA7F-FC4E-9EFD-A1E0EA161F3A}"/>
              </a:ext>
            </a:extLst>
          </p:cNvPr>
          <p:cNvSpPr txBox="1">
            <a:spLocks/>
          </p:cNvSpPr>
          <p:nvPr userDrawn="1"/>
        </p:nvSpPr>
        <p:spPr>
          <a:xfrm>
            <a:off x="5321069" y="6473274"/>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Gill Sans MT" panose="020B0502020104020203"/>
            </a:endParaRPr>
          </a:p>
        </p:txBody>
      </p:sp>
      <p:pic>
        <p:nvPicPr>
          <p:cNvPr id="19" name="Picture 18" descr="A black and red rectangle&#10;&#10;Description automatically generated with low confidence">
            <a:extLst>
              <a:ext uri="{FF2B5EF4-FFF2-40B4-BE49-F238E27FC236}">
                <a16:creationId xmlns:a16="http://schemas.microsoft.com/office/drawing/2014/main" id="{5516616C-BC89-0964-919C-EBBA85CE5410}"/>
              </a:ext>
            </a:extLst>
          </p:cNvPr>
          <p:cNvPicPr>
            <a:picLocks noChangeAspect="1"/>
          </p:cNvPicPr>
          <p:nvPr userDrawn="1"/>
        </p:nvPicPr>
        <p:blipFill>
          <a:blip r:embed="rId9"/>
          <a:stretch>
            <a:fillRect/>
          </a:stretch>
        </p:blipFill>
        <p:spPr>
          <a:xfrm>
            <a:off x="0" y="0"/>
            <a:ext cx="12192000" cy="2015066"/>
          </a:xfrm>
          <a:prstGeom prst="rect">
            <a:avLst/>
          </a:prstGeom>
        </p:spPr>
      </p:pic>
    </p:spTree>
    <p:extLst>
      <p:ext uri="{BB962C8B-B14F-4D97-AF65-F5344CB8AC3E}">
        <p14:creationId xmlns:p14="http://schemas.microsoft.com/office/powerpoint/2010/main" val="4066836283"/>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76" r:id="rId3"/>
    <p:sldLayoutId id="2147483710" r:id="rId4"/>
    <p:sldLayoutId id="2147483711" r:id="rId5"/>
    <p:sldLayoutId id="2147483712" r:id="rId6"/>
    <p:sldLayoutId id="2147483713" r:id="rId7"/>
  </p:sldLayoutIdLst>
  <p:hf sldNum="0" hdr="0" ftr="0" dt="0"/>
  <p:txStyles>
    <p:titleStyle>
      <a:lvl1pPr algn="l" defTabSz="914400" rtl="0" eaLnBrk="1" latinLnBrk="0" hangingPunct="1">
        <a:lnSpc>
          <a:spcPct val="90000"/>
        </a:lnSpc>
        <a:spcBef>
          <a:spcPct val="0"/>
        </a:spcBef>
        <a:buNone/>
        <a:defRPr sz="4400" kern="1200" baseline="0">
          <a:solidFill>
            <a:schemeClr val="tx1"/>
          </a:solidFill>
          <a:latin typeface="Poppins Medium" pitchFamily="2" charset="77"/>
          <a:ea typeface="+mj-ea"/>
          <a:cs typeface="+mj-cs"/>
        </a:defRPr>
      </a:lvl1pPr>
    </p:titleStyle>
    <p:bodyStyle>
      <a:lvl1pPr marL="228600" indent="-228600" algn="l" defTabSz="914400" rtl="0" eaLnBrk="1" latinLnBrk="0" hangingPunct="1">
        <a:lnSpc>
          <a:spcPct val="90000"/>
        </a:lnSpc>
        <a:spcBef>
          <a:spcPts val="1000"/>
        </a:spcBef>
        <a:buClr>
          <a:srgbClr val="F41431"/>
        </a:buClr>
        <a:buFont typeface="Arial" panose="020B0604020202020204" pitchFamily="34" charset="0"/>
        <a:buChar char="•"/>
        <a:defRPr sz="2800" kern="1200" baseline="0">
          <a:solidFill>
            <a:schemeClr val="tx1"/>
          </a:solidFill>
          <a:latin typeface="Proxima Nova Regular" panose="02000503080000020003" pitchFamily="2" charset="0"/>
          <a:ea typeface="+mn-ea"/>
          <a:cs typeface="+mn-cs"/>
        </a:defRPr>
      </a:lvl1pPr>
      <a:lvl2pPr marL="685800" indent="-228600" algn="l" defTabSz="914400" rtl="0" eaLnBrk="1" latinLnBrk="0" hangingPunct="1">
        <a:lnSpc>
          <a:spcPct val="90000"/>
        </a:lnSpc>
        <a:spcBef>
          <a:spcPts val="500"/>
        </a:spcBef>
        <a:buClr>
          <a:srgbClr val="F41431"/>
        </a:buClr>
        <a:buFont typeface="Arial" panose="020B0604020202020204" pitchFamily="34" charset="0"/>
        <a:buChar char="•"/>
        <a:defRPr sz="2400" kern="1200" baseline="0">
          <a:solidFill>
            <a:schemeClr val="tx1"/>
          </a:solidFill>
          <a:latin typeface="Proxima Nova Regular" panose="02000503080000020003" pitchFamily="2" charset="0"/>
          <a:ea typeface="+mn-ea"/>
          <a:cs typeface="+mn-cs"/>
        </a:defRPr>
      </a:lvl2pPr>
      <a:lvl3pPr marL="1143000" indent="-228600" algn="l" defTabSz="914400" rtl="0" eaLnBrk="1" latinLnBrk="0" hangingPunct="1">
        <a:lnSpc>
          <a:spcPct val="90000"/>
        </a:lnSpc>
        <a:spcBef>
          <a:spcPts val="500"/>
        </a:spcBef>
        <a:buClr>
          <a:srgbClr val="F41431"/>
        </a:buClr>
        <a:buFont typeface="Arial" panose="020B0604020202020204" pitchFamily="34" charset="0"/>
        <a:buChar char="•"/>
        <a:defRPr sz="2000" kern="1200" baseline="0">
          <a:solidFill>
            <a:schemeClr val="tx1"/>
          </a:solidFill>
          <a:latin typeface="Proxima Nova Regular" panose="02000503080000020003" pitchFamily="2" charset="0"/>
          <a:ea typeface="+mn-ea"/>
          <a:cs typeface="+mn-cs"/>
        </a:defRPr>
      </a:lvl3pPr>
      <a:lvl4pPr marL="1600200" indent="-228600" algn="l" defTabSz="914400" rtl="0" eaLnBrk="1" latinLnBrk="0" hangingPunct="1">
        <a:lnSpc>
          <a:spcPct val="90000"/>
        </a:lnSpc>
        <a:spcBef>
          <a:spcPts val="500"/>
        </a:spcBef>
        <a:buClr>
          <a:srgbClr val="F41431"/>
        </a:buClr>
        <a:buFont typeface="Arial" panose="020B0604020202020204" pitchFamily="34" charset="0"/>
        <a:buChar char="•"/>
        <a:defRPr sz="1800" kern="1200" baseline="0">
          <a:solidFill>
            <a:schemeClr val="tx1"/>
          </a:solidFill>
          <a:latin typeface="Proxima Nova Regular" panose="02000503080000020003" pitchFamily="2" charset="0"/>
          <a:ea typeface="+mn-ea"/>
          <a:cs typeface="+mn-cs"/>
        </a:defRPr>
      </a:lvl4pPr>
      <a:lvl5pPr marL="2057400" indent="-228600" algn="l" defTabSz="914400" rtl="0" eaLnBrk="1" latinLnBrk="0" hangingPunct="1">
        <a:lnSpc>
          <a:spcPct val="90000"/>
        </a:lnSpc>
        <a:spcBef>
          <a:spcPts val="500"/>
        </a:spcBef>
        <a:buClr>
          <a:srgbClr val="F41431"/>
        </a:buClr>
        <a:buFont typeface="Arial" panose="020B0604020202020204" pitchFamily="34" charset="0"/>
        <a:buChar char="•"/>
        <a:defRPr sz="1800" kern="1200" baseline="0">
          <a:solidFill>
            <a:schemeClr val="tx1"/>
          </a:solidFill>
          <a:latin typeface="Proxima Nova Regular" panose="0200050308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9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V. The Teacher and Catholic</a:t>
            </a:r>
            <a:br>
              <a:rPr lang="en-US" dirty="0"/>
            </a:br>
            <a:r>
              <a:rPr lang="en-US" dirty="0"/>
              <a:t>     Culture</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“A variety of pedagogical theories exist; the choice of the Catholic educator, based on a Christian concept of the human person, should be the practice of a pedagogy which gives special emphasis to direct and personal contact with the students. </a:t>
            </a:r>
            <a:r>
              <a:rPr lang="en-US" sz="2000" i="1" dirty="0"/>
              <a:t>Lay Catholic in Schools: Witnesses to Faith</a:t>
            </a:r>
            <a:r>
              <a:rPr lang="en-US" sz="2000" dirty="0"/>
              <a:t>, 1982, 21)</a:t>
            </a:r>
          </a:p>
          <a:p>
            <a:endParaRPr lang="en-US" dirty="0"/>
          </a:p>
        </p:txBody>
      </p:sp>
    </p:spTree>
    <p:extLst>
      <p:ext uri="{BB962C8B-B14F-4D97-AF65-F5344CB8AC3E}">
        <p14:creationId xmlns:p14="http://schemas.microsoft.com/office/powerpoint/2010/main" val="200003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8879342" cy="1230108"/>
          </a:xfrm>
        </p:spPr>
        <p:txBody>
          <a:bodyPr/>
          <a:lstStyle/>
          <a:p>
            <a:r>
              <a:rPr lang="en-US" dirty="0"/>
              <a:t>V. Questions for Reflection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1600" b="1" dirty="0"/>
              <a:t>Comprehension Questions</a:t>
            </a:r>
          </a:p>
          <a:p>
            <a:pPr>
              <a:buAutoNum type="arabicPeriod"/>
            </a:pPr>
            <a:r>
              <a:rPr lang="en-US" sz="1600" dirty="0"/>
              <a:t>How should we understand the task of "critical, systematic transmission of culture in the light of faith ?</a:t>
            </a:r>
          </a:p>
          <a:p>
            <a:pPr>
              <a:buAutoNum type="arabicPeriod"/>
            </a:pPr>
            <a:endParaRPr lang="en-US" sz="1600" dirty="0"/>
          </a:p>
          <a:p>
            <a:pPr>
              <a:buAutoNum type="arabicPeriod"/>
            </a:pPr>
            <a:r>
              <a:rPr lang="en-US" sz="1600" dirty="0"/>
              <a:t>What pedagogy is appropriate to teaching culture in Catholic education?</a:t>
            </a:r>
          </a:p>
          <a:p>
            <a:pPr>
              <a:buAutoNum type="arabicPeriod"/>
            </a:pPr>
            <a:endParaRPr lang="en-US" sz="1600" dirty="0"/>
          </a:p>
          <a:p>
            <a:pPr>
              <a:buAutoNum type="arabicPeriod"/>
            </a:pPr>
            <a:r>
              <a:rPr lang="en-US" sz="1600" dirty="0"/>
              <a:t>What is the intended effect of using this type of pedagogy?</a:t>
            </a:r>
          </a:p>
          <a:p>
            <a:pPr marL="0" indent="0">
              <a:buNone/>
            </a:pPr>
            <a:endParaRPr lang="en-US" sz="1600" dirty="0"/>
          </a:p>
          <a:p>
            <a:pPr marL="0" indent="0">
              <a:buNone/>
            </a:pPr>
            <a:r>
              <a:rPr lang="en-US" sz="1600" b="1" dirty="0"/>
              <a:t>Discussion Questions</a:t>
            </a:r>
          </a:p>
          <a:p>
            <a:pPr>
              <a:buAutoNum type="arabicPeriod"/>
            </a:pPr>
            <a:r>
              <a:rPr lang="en-US" sz="1600" dirty="0"/>
              <a:t>What is culture? What is Catholic culture?</a:t>
            </a:r>
          </a:p>
          <a:p>
            <a:pPr>
              <a:buAutoNum type="arabicPeriod"/>
            </a:pPr>
            <a:r>
              <a:rPr lang="en-US" sz="1600" dirty="0"/>
              <a:t>How is culture transmitted in Catholic education?</a:t>
            </a:r>
          </a:p>
          <a:p>
            <a:pPr>
              <a:buAutoNum type="arabicPeriod"/>
            </a:pPr>
            <a:r>
              <a:rPr lang="en-US" sz="1600" dirty="0"/>
              <a:t>What are some critical elements of a Catholic worldview?</a:t>
            </a:r>
          </a:p>
          <a:p>
            <a:pPr marL="0" indent="0">
              <a:buNone/>
            </a:pPr>
            <a:endParaRPr lang="en-US" dirty="0"/>
          </a:p>
        </p:txBody>
      </p:sp>
    </p:spTree>
    <p:extLst>
      <p:ext uri="{BB962C8B-B14F-4D97-AF65-F5344CB8AC3E}">
        <p14:creationId xmlns:p14="http://schemas.microsoft.com/office/powerpoint/2010/main" val="211854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9979272" cy="1230108"/>
          </a:xfrm>
        </p:spPr>
        <p:txBody>
          <a:bodyPr/>
          <a:lstStyle/>
          <a:p>
            <a:r>
              <a:rPr lang="en-US" dirty="0"/>
              <a:t>I. The Teacher and the Mission </a:t>
            </a:r>
            <a:br>
              <a:rPr lang="en-US" dirty="0"/>
            </a:br>
            <a:r>
              <a:rPr lang="en-US" dirty="0"/>
              <a:t>of Catholic Education</a:t>
            </a:r>
            <a:br>
              <a:rPr lang="en-US" dirty="0"/>
            </a:br>
            <a:r>
              <a:rPr lang="en-US" dirty="0"/>
              <a:t>   </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991373"/>
            <a:ext cx="10668385" cy="3432768"/>
          </a:xfrm>
        </p:spPr>
        <p:txBody>
          <a:bodyPr/>
          <a:lstStyle/>
          <a:p>
            <a:pPr marL="0" indent="0">
              <a:buNone/>
            </a:pPr>
            <a:r>
              <a:rPr lang="en-US" sz="2000" dirty="0"/>
              <a:t>“Since the Christian vocation is a call to transform oneself and society with God’s help, the educational efforts of the Church must encompass the twin purposes of personal sanctification and social reform in light of Christian values. (</a:t>
            </a:r>
            <a:r>
              <a:rPr lang="en-US" sz="2000" i="1" dirty="0"/>
              <a:t>To Teach as Jesus Did</a:t>
            </a:r>
            <a:r>
              <a:rPr lang="en-US" sz="2000" dirty="0"/>
              <a:t>, 1972, 7)</a:t>
            </a:r>
          </a:p>
          <a:p>
            <a:endParaRPr lang="en-US" dirty="0"/>
          </a:p>
        </p:txBody>
      </p:sp>
    </p:spTree>
    <p:extLst>
      <p:ext uri="{BB962C8B-B14F-4D97-AF65-F5344CB8AC3E}">
        <p14:creationId xmlns:p14="http://schemas.microsoft.com/office/powerpoint/2010/main" val="5471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I. Questions for Reflection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2000" b="1" dirty="0"/>
              <a:t>Comprehension Questions</a:t>
            </a:r>
          </a:p>
          <a:p>
            <a:pPr>
              <a:buAutoNum type="arabicPeriod"/>
            </a:pPr>
            <a:r>
              <a:rPr lang="en-US" sz="2000" dirty="0"/>
              <a:t>From where does a Catholic school derive its mission?</a:t>
            </a:r>
          </a:p>
          <a:p>
            <a:pPr>
              <a:buAutoNum type="arabicPeriod"/>
            </a:pPr>
            <a:r>
              <a:rPr lang="en-US" sz="2000" dirty="0"/>
              <a:t>What are the aspects of a Catholic school’s mission?</a:t>
            </a:r>
          </a:p>
          <a:p>
            <a:pPr>
              <a:buAutoNum type="arabicPeriod"/>
            </a:pPr>
            <a:r>
              <a:rPr lang="en-US" sz="2000" dirty="0"/>
              <a:t>Who is involved in fulfilling the mission of Catholic education?</a:t>
            </a:r>
          </a:p>
          <a:p>
            <a:pPr marL="0" indent="0">
              <a:buNone/>
            </a:pPr>
            <a:endParaRPr lang="en-US" sz="2000" b="1" dirty="0"/>
          </a:p>
          <a:p>
            <a:pPr marL="0" indent="0">
              <a:buNone/>
            </a:pPr>
            <a:r>
              <a:rPr lang="en-US" sz="2000" b="1" dirty="0"/>
              <a:t>Discussion Questions</a:t>
            </a:r>
          </a:p>
          <a:p>
            <a:pPr>
              <a:buAutoNum type="arabicPeriod"/>
            </a:pPr>
            <a:r>
              <a:rPr lang="en-US" sz="2000" dirty="0"/>
              <a:t>How is the mission of Catholic education different from that of public education?</a:t>
            </a:r>
          </a:p>
          <a:p>
            <a:pPr>
              <a:buAutoNum type="arabicPeriod"/>
            </a:pPr>
            <a:r>
              <a:rPr lang="en-US" sz="2000" dirty="0"/>
              <a:t>Which aspects of the mission do we accomplish well? Which aspects can we improve upon?</a:t>
            </a:r>
          </a:p>
          <a:p>
            <a:endParaRPr lang="en-US" dirty="0"/>
          </a:p>
        </p:txBody>
      </p:sp>
    </p:spTree>
    <p:extLst>
      <p:ext uri="{BB962C8B-B14F-4D97-AF65-F5344CB8AC3E}">
        <p14:creationId xmlns:p14="http://schemas.microsoft.com/office/powerpoint/2010/main" val="281786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II. The Teacher and Vocation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“One specific characteristic of the educational profession assumes its most profound significance in the Catholic educator: the communication of truth. For the Catholic educator, whatever is true is a participation in Him who is the Truth; the communication of truth, therefore, as a professional activity, is thus fundamentally transformed into a unique participation in the prophetic mission of Christ, carried on through one’s teaching.” (</a:t>
            </a:r>
            <a:r>
              <a:rPr lang="en-US" sz="2000" i="1" dirty="0"/>
              <a:t>Lay Catholics in Schools: Witnesses to Faith</a:t>
            </a:r>
            <a:r>
              <a:rPr lang="en-US" sz="2000" dirty="0"/>
              <a:t>, 1982, 16)</a:t>
            </a:r>
          </a:p>
          <a:p>
            <a:pPr marL="0" indent="0">
              <a:buNone/>
            </a:pPr>
            <a:endParaRPr lang="en-US" sz="2000" dirty="0"/>
          </a:p>
        </p:txBody>
      </p:sp>
    </p:spTree>
    <p:extLst>
      <p:ext uri="{BB962C8B-B14F-4D97-AF65-F5344CB8AC3E}">
        <p14:creationId xmlns:p14="http://schemas.microsoft.com/office/powerpoint/2010/main" val="140197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II. Questions for Reflection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2000" b="1" dirty="0"/>
              <a:t>Comprehension Questions</a:t>
            </a:r>
          </a:p>
          <a:p>
            <a:pPr>
              <a:buAutoNum type="arabicPeriod"/>
            </a:pPr>
            <a:r>
              <a:rPr lang="en-US" sz="2000" dirty="0"/>
              <a:t>What is the difference between a vocation and a profession?</a:t>
            </a:r>
          </a:p>
          <a:p>
            <a:pPr>
              <a:buAutoNum type="arabicPeriod"/>
            </a:pPr>
            <a:r>
              <a:rPr lang="en-US" sz="2000" dirty="0"/>
              <a:t>What specific commitment is asked of Catholic school teachers and why is this important?</a:t>
            </a:r>
          </a:p>
          <a:p>
            <a:pPr marL="0" indent="0">
              <a:buNone/>
            </a:pPr>
            <a:endParaRPr lang="en-US" sz="2000" dirty="0"/>
          </a:p>
          <a:p>
            <a:pPr marL="0" indent="0">
              <a:buNone/>
            </a:pPr>
            <a:r>
              <a:rPr lang="en-US" sz="2000" b="1" dirty="0"/>
              <a:t>Discussion Questions</a:t>
            </a:r>
          </a:p>
          <a:p>
            <a:pPr>
              <a:buAutoNum type="arabicPeriod"/>
            </a:pPr>
            <a:r>
              <a:rPr lang="en-US" sz="2000" dirty="0"/>
              <a:t>What are the characteristics of “possessing special qualities of mind and heart?”</a:t>
            </a:r>
          </a:p>
          <a:p>
            <a:pPr>
              <a:buAutoNum type="arabicPeriod"/>
            </a:pPr>
            <a:r>
              <a:rPr lang="en-US" sz="2000" dirty="0"/>
              <a:t>How is being a Catholic educator different from other teaching professions?</a:t>
            </a:r>
          </a:p>
          <a:p>
            <a:endParaRPr lang="en-US" dirty="0"/>
          </a:p>
        </p:txBody>
      </p:sp>
    </p:spTree>
    <p:extLst>
      <p:ext uri="{BB962C8B-B14F-4D97-AF65-F5344CB8AC3E}">
        <p14:creationId xmlns:p14="http://schemas.microsoft.com/office/powerpoint/2010/main" val="407470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III. The Teacher and Faith Formation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“The preparation and ongoing formation of teachers is vital if our schools are to remain truly Catholic in all aspects of school life…[to] allow the Gospel message and the living presence of Jesus to permeate the entire life of the school community and thus be faithful to the school’s evangelizing mission.” (</a:t>
            </a:r>
            <a:r>
              <a:rPr lang="en-US" sz="2000" i="1" dirty="0"/>
              <a:t>Renewing Our Commitment to Catholic Elementary and Secondary Schools in the Third Millennium</a:t>
            </a:r>
            <a:r>
              <a:rPr lang="en-US" sz="2000" dirty="0"/>
              <a:t>, 2005, p. 10)</a:t>
            </a:r>
          </a:p>
          <a:p>
            <a:endParaRPr lang="en-US" dirty="0"/>
          </a:p>
        </p:txBody>
      </p:sp>
    </p:spTree>
    <p:extLst>
      <p:ext uri="{BB962C8B-B14F-4D97-AF65-F5344CB8AC3E}">
        <p14:creationId xmlns:p14="http://schemas.microsoft.com/office/powerpoint/2010/main" val="419400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8640803" cy="1230108"/>
          </a:xfrm>
        </p:spPr>
        <p:txBody>
          <a:bodyPr/>
          <a:lstStyle/>
          <a:p>
            <a:r>
              <a:rPr lang="en-US" dirty="0"/>
              <a:t>III. Questions for Reflection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lnSpc>
                <a:spcPct val="90000"/>
              </a:lnSpc>
              <a:buNone/>
            </a:pPr>
            <a:r>
              <a:rPr lang="en-US" sz="2000" b="1" dirty="0"/>
              <a:t>Comprehension Questions</a:t>
            </a:r>
          </a:p>
          <a:p>
            <a:pPr>
              <a:lnSpc>
                <a:spcPct val="90000"/>
              </a:lnSpc>
              <a:buAutoNum type="arabicPeriod"/>
            </a:pPr>
            <a:r>
              <a:rPr lang="en-US" sz="2000" dirty="0"/>
              <a:t>What is the importance of solid spiritual and professional development for teachers?</a:t>
            </a:r>
          </a:p>
          <a:p>
            <a:pPr>
              <a:lnSpc>
                <a:spcPct val="90000"/>
              </a:lnSpc>
              <a:buAutoNum type="arabicPeriod"/>
            </a:pPr>
            <a:r>
              <a:rPr lang="en-US" sz="2000" dirty="0"/>
              <a:t>How does a teacher provide integral formation for students?</a:t>
            </a:r>
          </a:p>
          <a:p>
            <a:pPr marL="0" indent="0">
              <a:lnSpc>
                <a:spcPct val="90000"/>
              </a:lnSpc>
              <a:buNone/>
            </a:pPr>
            <a:endParaRPr lang="en-US" sz="2000" dirty="0"/>
          </a:p>
          <a:p>
            <a:pPr marL="0" indent="0">
              <a:lnSpc>
                <a:spcPct val="90000"/>
              </a:lnSpc>
              <a:buNone/>
            </a:pPr>
            <a:r>
              <a:rPr lang="en-US" sz="2000" b="1" dirty="0"/>
              <a:t>Discussion Questions</a:t>
            </a:r>
          </a:p>
          <a:p>
            <a:pPr>
              <a:lnSpc>
                <a:spcPct val="90000"/>
              </a:lnSpc>
              <a:buAutoNum type="arabicPeriod"/>
            </a:pPr>
            <a:r>
              <a:rPr lang="en-US" sz="2000" dirty="0"/>
              <a:t>Why is spiritual formation important for teachers?</a:t>
            </a:r>
          </a:p>
          <a:p>
            <a:pPr>
              <a:lnSpc>
                <a:spcPct val="90000"/>
              </a:lnSpc>
              <a:buAutoNum type="arabicPeriod"/>
            </a:pPr>
            <a:endParaRPr lang="en-US" sz="2000" dirty="0"/>
          </a:p>
          <a:p>
            <a:pPr>
              <a:lnSpc>
                <a:spcPct val="90000"/>
              </a:lnSpc>
              <a:buAutoNum type="arabicPeriod"/>
            </a:pPr>
            <a:r>
              <a:rPr lang="en-US" sz="2000" dirty="0"/>
              <a:t>Are all professional development programs applicable for Catholic education? Are some programs better than others? How so?</a:t>
            </a:r>
          </a:p>
          <a:p>
            <a:pPr marL="0" indent="0">
              <a:buNone/>
            </a:pPr>
            <a:endParaRPr lang="en-US" dirty="0"/>
          </a:p>
        </p:txBody>
      </p:sp>
    </p:spTree>
    <p:extLst>
      <p:ext uri="{BB962C8B-B14F-4D97-AF65-F5344CB8AC3E}">
        <p14:creationId xmlns:p14="http://schemas.microsoft.com/office/powerpoint/2010/main" val="214467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IV. The Teacher and Lived Witness</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792590"/>
            <a:ext cx="10747898" cy="3432768"/>
          </a:xfrm>
        </p:spPr>
        <p:txBody>
          <a:bodyPr/>
          <a:lstStyle/>
          <a:p>
            <a:pPr marL="0" indent="0">
              <a:buNone/>
            </a:pPr>
            <a:r>
              <a:rPr lang="en-US" sz="2000" dirty="0"/>
              <a:t>“Among all the members of the school community, teachers stand out as having a special responsibility for education. Through their teaching pedagogical skills, as well as by bearing witness through their lives, they allow the Catholic school to realize its formative project. In a Catholic school, in fact, the service of the teacher is an ecclesiastical </a:t>
            </a:r>
            <a:r>
              <a:rPr lang="en-US" sz="2000" i="1" dirty="0" err="1"/>
              <a:t>munus</a:t>
            </a:r>
            <a:r>
              <a:rPr lang="en-US" sz="2000" dirty="0"/>
              <a:t> and office. (</a:t>
            </a:r>
            <a:r>
              <a:rPr lang="en-US" sz="2000" i="1" dirty="0"/>
              <a:t>The Identity of the Catholic School</a:t>
            </a:r>
            <a:r>
              <a:rPr lang="en-US" sz="2000" dirty="0"/>
              <a:t>, 2022, 45)</a:t>
            </a:r>
          </a:p>
          <a:p>
            <a:endParaRPr lang="en-US" dirty="0"/>
          </a:p>
        </p:txBody>
      </p:sp>
    </p:spTree>
    <p:extLst>
      <p:ext uri="{BB962C8B-B14F-4D97-AF65-F5344CB8AC3E}">
        <p14:creationId xmlns:p14="http://schemas.microsoft.com/office/powerpoint/2010/main" val="404126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8879342" cy="1230108"/>
          </a:xfrm>
        </p:spPr>
        <p:txBody>
          <a:bodyPr/>
          <a:lstStyle/>
          <a:p>
            <a:r>
              <a:rPr lang="en-US" dirty="0"/>
              <a:t>IV. Questions for Reflection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2000" b="1" dirty="0"/>
              <a:t>Comprehension Questions</a:t>
            </a:r>
          </a:p>
          <a:p>
            <a:pPr>
              <a:buAutoNum type="arabicPeriod"/>
            </a:pPr>
            <a:r>
              <a:rPr lang="en-US" sz="2000" dirty="0"/>
              <a:t>What does the Church say about the witness of the Catholic teacher in education? </a:t>
            </a:r>
          </a:p>
          <a:p>
            <a:pPr>
              <a:buAutoNum type="arabicPeriod"/>
            </a:pPr>
            <a:r>
              <a:rPr lang="en-US" sz="2000" dirty="0"/>
              <a:t>Is this witness only expected during school hours? Only by Catholics?</a:t>
            </a:r>
          </a:p>
          <a:p>
            <a:pPr>
              <a:buAutoNum type="arabicPeriod"/>
            </a:pPr>
            <a:r>
              <a:rPr lang="en-US" sz="2000" dirty="0"/>
              <a:t>What does “the service of the teacher as an ecclesiastical </a:t>
            </a:r>
            <a:r>
              <a:rPr lang="en-US" sz="2000" i="1" dirty="0" err="1"/>
              <a:t>munus</a:t>
            </a:r>
            <a:r>
              <a:rPr lang="en-US" sz="2000" i="1" dirty="0"/>
              <a:t> </a:t>
            </a:r>
            <a:r>
              <a:rPr lang="en-US" sz="2000" dirty="0"/>
              <a:t>and office mean?</a:t>
            </a:r>
          </a:p>
          <a:p>
            <a:pPr marL="0" indent="0">
              <a:buNone/>
            </a:pPr>
            <a:r>
              <a:rPr lang="en-US" sz="2000" b="1" dirty="0"/>
              <a:t>Discussion Questions</a:t>
            </a:r>
          </a:p>
          <a:p>
            <a:pPr>
              <a:buAutoNum type="arabicPeriod"/>
            </a:pPr>
            <a:r>
              <a:rPr lang="en-US" sz="2000" dirty="0"/>
              <a:t>What conduct of the teacher is considered “moral behavior”?</a:t>
            </a:r>
          </a:p>
          <a:p>
            <a:pPr>
              <a:buAutoNum type="arabicPeriod"/>
            </a:pPr>
            <a:r>
              <a:rPr lang="en-US" sz="2000" dirty="0"/>
              <a:t>How does the importance of sound moral witness extend to all Catholic school employees, including coaches, counselors, librarians, and support staff?</a:t>
            </a:r>
          </a:p>
          <a:p>
            <a:pPr marL="0" indent="0">
              <a:buNone/>
            </a:pPr>
            <a:endParaRPr lang="en-US" dirty="0"/>
          </a:p>
        </p:txBody>
      </p:sp>
    </p:spTree>
    <p:extLst>
      <p:ext uri="{BB962C8B-B14F-4D97-AF65-F5344CB8AC3E}">
        <p14:creationId xmlns:p14="http://schemas.microsoft.com/office/powerpoint/2010/main" val="1121243457"/>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F8F8F8"/>
      </a:lt2>
      <a:accent1>
        <a:srgbClr val="E62027"/>
      </a:accent1>
      <a:accent2>
        <a:srgbClr val="B2B2B2"/>
      </a:accent2>
      <a:accent3>
        <a:srgbClr val="969696"/>
      </a:accent3>
      <a:accent4>
        <a:srgbClr val="808080"/>
      </a:accent4>
      <a:accent5>
        <a:srgbClr val="5F5F5F"/>
      </a:accent5>
      <a:accent6>
        <a:srgbClr val="D3A80A"/>
      </a:accent6>
      <a:hlink>
        <a:srgbClr val="E62027"/>
      </a:hlink>
      <a:folHlink>
        <a:srgbClr val="919191"/>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S_Master2  -  Read-Only" id="{1B843E36-369E-413D-BC40-122CA0E34620}" vid="{5051088D-FD2D-4B2E-BA37-3179DB42D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CNS_Master2_Edits</Template>
  <TotalTime>47</TotalTime>
  <Words>757</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Gill Sans MT</vt:lpstr>
      <vt:lpstr>Poppins</vt:lpstr>
      <vt:lpstr>Poppins Medium</vt:lpstr>
      <vt:lpstr>Proxima Nova Regular</vt:lpstr>
      <vt:lpstr>Times New Roman</vt:lpstr>
      <vt:lpstr>Office Theme</vt:lpstr>
      <vt:lpstr>PowerPoint Presentation</vt:lpstr>
      <vt:lpstr>I. The Teacher and the Mission  of Catholic Education    </vt:lpstr>
      <vt:lpstr>I. Questions for Reflection</vt:lpstr>
      <vt:lpstr>II. The Teacher and Vocation</vt:lpstr>
      <vt:lpstr>II. Questions for Reflection</vt:lpstr>
      <vt:lpstr>III. The Teacher and Faith Formation</vt:lpstr>
      <vt:lpstr>III. Questions for Reflection</vt:lpstr>
      <vt:lpstr>IV. The Teacher and Lived Witness</vt:lpstr>
      <vt:lpstr>IV. Questions for Reflection</vt:lpstr>
      <vt:lpstr>V. The Teacher and Catholic      Culture</vt:lpstr>
      <vt:lpstr>V. Questions for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Byrne</dc:creator>
  <cp:lastModifiedBy>cbyrne@cardinalnewmansociety.org</cp:lastModifiedBy>
  <cp:revision>7</cp:revision>
  <dcterms:created xsi:type="dcterms:W3CDTF">2023-07-10T20:01:04Z</dcterms:created>
  <dcterms:modified xsi:type="dcterms:W3CDTF">2023-11-28T17:25:15Z</dcterms:modified>
</cp:coreProperties>
</file>